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  <p:sldMasterId id="2147483859" r:id="rId2"/>
    <p:sldMasterId id="2147483872" r:id="rId3"/>
    <p:sldMasterId id="2147483886" r:id="rId4"/>
    <p:sldMasterId id="2147483898" r:id="rId5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91" r:id="rId10"/>
    <p:sldId id="289" r:id="rId11"/>
    <p:sldId id="290" r:id="rId12"/>
    <p:sldId id="293" r:id="rId13"/>
    <p:sldId id="292" r:id="rId14"/>
    <p:sldId id="269" r:id="rId15"/>
    <p:sldId id="270" r:id="rId16"/>
    <p:sldId id="271" r:id="rId17"/>
    <p:sldId id="272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>
          <p15:clr>
            <a:srgbClr val="A4A3A4"/>
          </p15:clr>
        </p15:guide>
        <p15:guide id="2" pos="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18"/>
  </p:normalViewPr>
  <p:slideViewPr>
    <p:cSldViewPr snapToObjects="1" showGuides="1">
      <p:cViewPr varScale="1">
        <p:scale>
          <a:sx n="93" d="100"/>
          <a:sy n="93" d="100"/>
        </p:scale>
        <p:origin x="1952" y="200"/>
      </p:cViewPr>
      <p:guideLst>
        <p:guide orient="horz" pos="1570"/>
        <p:guide pos="7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11B57-F9D1-6144-8E77-F7C4240B260C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13BAE-BCBD-7446-89ED-59F39AE3BEAD}">
      <dgm:prSet phldrT="[Text]"/>
      <dgm:spPr/>
      <dgm:t>
        <a:bodyPr/>
        <a:lstStyle/>
        <a:p>
          <a:r>
            <a:rPr lang="en-US" dirty="0"/>
            <a:t>Search</a:t>
          </a:r>
        </a:p>
      </dgm:t>
    </dgm:pt>
    <dgm:pt modelId="{AF4E3576-BCC4-3646-BCAB-5C005451A83E}" type="parTrans" cxnId="{F36BBA09-AB94-CF43-919F-A8928B3F1D88}">
      <dgm:prSet/>
      <dgm:spPr/>
      <dgm:t>
        <a:bodyPr/>
        <a:lstStyle/>
        <a:p>
          <a:endParaRPr lang="en-US"/>
        </a:p>
      </dgm:t>
    </dgm:pt>
    <dgm:pt modelId="{CF8FF05E-9174-3B4F-9373-28237CD7D5E6}" type="sibTrans" cxnId="{F36BBA09-AB94-CF43-919F-A8928B3F1D88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50821B08-3674-0B4B-8356-7630EFAF6D32}">
      <dgm:prSet phldrT="[Text]"/>
      <dgm:spPr/>
      <dgm:t>
        <a:bodyPr/>
        <a:lstStyle/>
        <a:p>
          <a:r>
            <a:rPr lang="en-US" dirty="0"/>
            <a:t>Assess </a:t>
          </a:r>
        </a:p>
      </dgm:t>
    </dgm:pt>
    <dgm:pt modelId="{05AC03D7-841D-CA4C-8C1A-875AFC0E9C50}" type="parTrans" cxnId="{B53F5A96-99F0-064B-A1E8-D7A387676773}">
      <dgm:prSet/>
      <dgm:spPr/>
      <dgm:t>
        <a:bodyPr/>
        <a:lstStyle/>
        <a:p>
          <a:endParaRPr lang="en-US"/>
        </a:p>
      </dgm:t>
    </dgm:pt>
    <dgm:pt modelId="{8DADCA98-66A9-4F47-B7DD-4CE53BAF1049}" type="sibTrans" cxnId="{B53F5A96-99F0-064B-A1E8-D7A387676773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9006BB11-BDB8-3A42-88F7-6D17BC56E7E5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4B3B6822-33DE-C64B-94E0-FA0D98467CC3}" type="parTrans" cxnId="{2FE4AD4C-FBC4-B944-93F8-C93CD6C384DF}">
      <dgm:prSet/>
      <dgm:spPr/>
      <dgm:t>
        <a:bodyPr/>
        <a:lstStyle/>
        <a:p>
          <a:endParaRPr lang="en-US"/>
        </a:p>
      </dgm:t>
    </dgm:pt>
    <dgm:pt modelId="{148E16EA-B945-3F46-A0A2-4C32B474822A}" type="sibTrans" cxnId="{2FE4AD4C-FBC4-B944-93F8-C93CD6C384DF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24C8170D-1625-2D46-A37D-4E778015C0C4}">
      <dgm:prSet phldrT="[Text]"/>
      <dgm:spPr/>
      <dgm:t>
        <a:bodyPr/>
        <a:lstStyle/>
        <a:p>
          <a:r>
            <a:rPr lang="en-US" dirty="0"/>
            <a:t>Propose</a:t>
          </a:r>
        </a:p>
      </dgm:t>
    </dgm:pt>
    <dgm:pt modelId="{A32A2A5C-EFB4-2D40-A57B-DE402B725920}" type="parTrans" cxnId="{FEBDC947-0A70-4143-BB9B-EB88DD23705E}">
      <dgm:prSet/>
      <dgm:spPr/>
      <dgm:t>
        <a:bodyPr/>
        <a:lstStyle/>
        <a:p>
          <a:endParaRPr lang="en-US"/>
        </a:p>
      </dgm:t>
    </dgm:pt>
    <dgm:pt modelId="{E433C189-90AF-A94A-BB1C-05FBEBF2FE1E}" type="sibTrans" cxnId="{FEBDC947-0A70-4143-BB9B-EB88DD23705E}">
      <dgm:prSet/>
      <dgm:spPr>
        <a:gradFill flip="none" rotWithShape="1">
          <a:gsLst>
            <a:gs pos="0">
              <a:srgbClr val="FF66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1321DEB7-64FB-9B45-8468-0B1F1E65D631}">
      <dgm:prSet phldrT="[Text]"/>
      <dgm:spPr/>
      <dgm:t>
        <a:bodyPr/>
        <a:lstStyle/>
        <a:p>
          <a:r>
            <a:rPr lang="en-US" dirty="0"/>
            <a:t>R&amp;D</a:t>
          </a:r>
        </a:p>
      </dgm:t>
    </dgm:pt>
    <dgm:pt modelId="{F4452149-2C58-0748-A3C6-88A01E18FB5A}" type="parTrans" cxnId="{BE652C6A-EEC0-1647-9820-D60D9411AC88}">
      <dgm:prSet/>
      <dgm:spPr/>
      <dgm:t>
        <a:bodyPr/>
        <a:lstStyle/>
        <a:p>
          <a:endParaRPr lang="en-US"/>
        </a:p>
      </dgm:t>
    </dgm:pt>
    <dgm:pt modelId="{B9E22BC3-8F25-3C4F-A980-6B1EDCB998E1}" type="sibTrans" cxnId="{BE652C6A-EEC0-1647-9820-D60D9411AC88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A0E42058-DA71-B547-8070-703EFE99FEEC}" type="pres">
      <dgm:prSet presAssocID="{45911B57-F9D1-6144-8E77-F7C4240B260C}" presName="cycle" presStyleCnt="0">
        <dgm:presLayoutVars>
          <dgm:dir/>
          <dgm:resizeHandles val="exact"/>
        </dgm:presLayoutVars>
      </dgm:prSet>
      <dgm:spPr/>
    </dgm:pt>
    <dgm:pt modelId="{A5830283-B338-E94D-854C-53C615B6CFC6}" type="pres">
      <dgm:prSet presAssocID="{14B13BAE-BCBD-7446-89ED-59F39AE3BEAD}" presName="dummy" presStyleCnt="0"/>
      <dgm:spPr/>
    </dgm:pt>
    <dgm:pt modelId="{912253F8-6EF5-F24B-BC56-338FDD6FAD59}" type="pres">
      <dgm:prSet presAssocID="{14B13BAE-BCBD-7446-89ED-59F39AE3BEAD}" presName="node" presStyleLbl="revTx" presStyleIdx="0" presStyleCnt="5">
        <dgm:presLayoutVars>
          <dgm:bulletEnabled val="1"/>
        </dgm:presLayoutVars>
      </dgm:prSet>
      <dgm:spPr/>
    </dgm:pt>
    <dgm:pt modelId="{E135F89C-29CC-EA47-9B02-AA75CAC6591A}" type="pres">
      <dgm:prSet presAssocID="{CF8FF05E-9174-3B4F-9373-28237CD7D5E6}" presName="sibTrans" presStyleLbl="node1" presStyleIdx="0" presStyleCnt="5"/>
      <dgm:spPr/>
    </dgm:pt>
    <dgm:pt modelId="{DA87A66B-61DA-9F49-9FCD-2CF703DA6917}" type="pres">
      <dgm:prSet presAssocID="{50821B08-3674-0B4B-8356-7630EFAF6D32}" presName="dummy" presStyleCnt="0"/>
      <dgm:spPr/>
    </dgm:pt>
    <dgm:pt modelId="{EF440A66-B879-A940-986A-8270537C5AF0}" type="pres">
      <dgm:prSet presAssocID="{50821B08-3674-0B4B-8356-7630EFAF6D32}" presName="node" presStyleLbl="revTx" presStyleIdx="1" presStyleCnt="5">
        <dgm:presLayoutVars>
          <dgm:bulletEnabled val="1"/>
        </dgm:presLayoutVars>
      </dgm:prSet>
      <dgm:spPr/>
    </dgm:pt>
    <dgm:pt modelId="{8D71F70C-1C6A-0948-A091-AEB661548A8E}" type="pres">
      <dgm:prSet presAssocID="{8DADCA98-66A9-4F47-B7DD-4CE53BAF1049}" presName="sibTrans" presStyleLbl="node1" presStyleIdx="1" presStyleCnt="5"/>
      <dgm:spPr/>
    </dgm:pt>
    <dgm:pt modelId="{988CC49E-B007-AB4B-90DB-D31286C87006}" type="pres">
      <dgm:prSet presAssocID="{9006BB11-BDB8-3A42-88F7-6D17BC56E7E5}" presName="dummy" presStyleCnt="0"/>
      <dgm:spPr/>
    </dgm:pt>
    <dgm:pt modelId="{9A7A3349-4369-C044-89CA-90CB9F67AF58}" type="pres">
      <dgm:prSet presAssocID="{9006BB11-BDB8-3A42-88F7-6D17BC56E7E5}" presName="node" presStyleLbl="revTx" presStyleIdx="2" presStyleCnt="5">
        <dgm:presLayoutVars>
          <dgm:bulletEnabled val="1"/>
        </dgm:presLayoutVars>
      </dgm:prSet>
      <dgm:spPr/>
    </dgm:pt>
    <dgm:pt modelId="{2C86C44C-2BEA-6F4B-98B6-CFE92D063DD5}" type="pres">
      <dgm:prSet presAssocID="{148E16EA-B945-3F46-A0A2-4C32B474822A}" presName="sibTrans" presStyleLbl="node1" presStyleIdx="2" presStyleCnt="5"/>
      <dgm:spPr/>
    </dgm:pt>
    <dgm:pt modelId="{DE7C8E77-36FB-CB4E-8AAA-2DCD4DF5D5BC}" type="pres">
      <dgm:prSet presAssocID="{24C8170D-1625-2D46-A37D-4E778015C0C4}" presName="dummy" presStyleCnt="0"/>
      <dgm:spPr/>
    </dgm:pt>
    <dgm:pt modelId="{326D5FE7-E2A9-1144-9E5F-2EF860E806CF}" type="pres">
      <dgm:prSet presAssocID="{24C8170D-1625-2D46-A37D-4E778015C0C4}" presName="node" presStyleLbl="revTx" presStyleIdx="3" presStyleCnt="5">
        <dgm:presLayoutVars>
          <dgm:bulletEnabled val="1"/>
        </dgm:presLayoutVars>
      </dgm:prSet>
      <dgm:spPr/>
    </dgm:pt>
    <dgm:pt modelId="{50779CDB-5C22-794C-BC13-8FE62F5C61A0}" type="pres">
      <dgm:prSet presAssocID="{E433C189-90AF-A94A-BB1C-05FBEBF2FE1E}" presName="sibTrans" presStyleLbl="node1" presStyleIdx="3" presStyleCnt="5"/>
      <dgm:spPr/>
    </dgm:pt>
    <dgm:pt modelId="{E3448D0F-2203-B44B-9F57-E34D011B0398}" type="pres">
      <dgm:prSet presAssocID="{1321DEB7-64FB-9B45-8468-0B1F1E65D631}" presName="dummy" presStyleCnt="0"/>
      <dgm:spPr/>
    </dgm:pt>
    <dgm:pt modelId="{F1947DC0-D161-5B48-96FC-405CD6A27BCF}" type="pres">
      <dgm:prSet presAssocID="{1321DEB7-64FB-9B45-8468-0B1F1E65D631}" presName="node" presStyleLbl="revTx" presStyleIdx="4" presStyleCnt="5">
        <dgm:presLayoutVars>
          <dgm:bulletEnabled val="1"/>
        </dgm:presLayoutVars>
      </dgm:prSet>
      <dgm:spPr/>
    </dgm:pt>
    <dgm:pt modelId="{796F9B91-219B-6A4D-A2AE-06CA9022E70D}" type="pres">
      <dgm:prSet presAssocID="{B9E22BC3-8F25-3C4F-A980-6B1EDCB998E1}" presName="sibTrans" presStyleLbl="node1" presStyleIdx="4" presStyleCnt="5"/>
      <dgm:spPr/>
    </dgm:pt>
  </dgm:ptLst>
  <dgm:cxnLst>
    <dgm:cxn modelId="{82382808-E611-7B43-85CE-FE8D9B481F34}" type="presOf" srcId="{CF8FF05E-9174-3B4F-9373-28237CD7D5E6}" destId="{E135F89C-29CC-EA47-9B02-AA75CAC6591A}" srcOrd="0" destOrd="0" presId="urn:microsoft.com/office/officeart/2005/8/layout/cycle1"/>
    <dgm:cxn modelId="{F36BBA09-AB94-CF43-919F-A8928B3F1D88}" srcId="{45911B57-F9D1-6144-8E77-F7C4240B260C}" destId="{14B13BAE-BCBD-7446-89ED-59F39AE3BEAD}" srcOrd="0" destOrd="0" parTransId="{AF4E3576-BCC4-3646-BCAB-5C005451A83E}" sibTransId="{CF8FF05E-9174-3B4F-9373-28237CD7D5E6}"/>
    <dgm:cxn modelId="{FEBDC947-0A70-4143-BB9B-EB88DD23705E}" srcId="{45911B57-F9D1-6144-8E77-F7C4240B260C}" destId="{24C8170D-1625-2D46-A37D-4E778015C0C4}" srcOrd="3" destOrd="0" parTransId="{A32A2A5C-EFB4-2D40-A57B-DE402B725920}" sibTransId="{E433C189-90AF-A94A-BB1C-05FBEBF2FE1E}"/>
    <dgm:cxn modelId="{2FE4AD4C-FBC4-B944-93F8-C93CD6C384DF}" srcId="{45911B57-F9D1-6144-8E77-F7C4240B260C}" destId="{9006BB11-BDB8-3A42-88F7-6D17BC56E7E5}" srcOrd="2" destOrd="0" parTransId="{4B3B6822-33DE-C64B-94E0-FA0D98467CC3}" sibTransId="{148E16EA-B945-3F46-A0A2-4C32B474822A}"/>
    <dgm:cxn modelId="{BE652C6A-EEC0-1647-9820-D60D9411AC88}" srcId="{45911B57-F9D1-6144-8E77-F7C4240B260C}" destId="{1321DEB7-64FB-9B45-8468-0B1F1E65D631}" srcOrd="4" destOrd="0" parTransId="{F4452149-2C58-0748-A3C6-88A01E18FB5A}" sibTransId="{B9E22BC3-8F25-3C4F-A980-6B1EDCB998E1}"/>
    <dgm:cxn modelId="{5B7EBC6D-6400-AF48-B472-2FE8B6B0A7C3}" type="presOf" srcId="{1321DEB7-64FB-9B45-8468-0B1F1E65D631}" destId="{F1947DC0-D161-5B48-96FC-405CD6A27BCF}" srcOrd="0" destOrd="0" presId="urn:microsoft.com/office/officeart/2005/8/layout/cycle1"/>
    <dgm:cxn modelId="{F60E3D72-9CC3-BB44-8897-B1E35FA5BC72}" type="presOf" srcId="{B9E22BC3-8F25-3C4F-A980-6B1EDCB998E1}" destId="{796F9B91-219B-6A4D-A2AE-06CA9022E70D}" srcOrd="0" destOrd="0" presId="urn:microsoft.com/office/officeart/2005/8/layout/cycle1"/>
    <dgm:cxn modelId="{9843B175-BA4B-AD4E-9AA0-3C7307D87D9A}" type="presOf" srcId="{9006BB11-BDB8-3A42-88F7-6D17BC56E7E5}" destId="{9A7A3349-4369-C044-89CA-90CB9F67AF58}" srcOrd="0" destOrd="0" presId="urn:microsoft.com/office/officeart/2005/8/layout/cycle1"/>
    <dgm:cxn modelId="{DA63B57A-8776-D24F-B07F-17817FA5282B}" type="presOf" srcId="{24C8170D-1625-2D46-A37D-4E778015C0C4}" destId="{326D5FE7-E2A9-1144-9E5F-2EF860E806CF}" srcOrd="0" destOrd="0" presId="urn:microsoft.com/office/officeart/2005/8/layout/cycle1"/>
    <dgm:cxn modelId="{41C16680-CF5C-864F-9C69-F8DACA231EE8}" type="presOf" srcId="{E433C189-90AF-A94A-BB1C-05FBEBF2FE1E}" destId="{50779CDB-5C22-794C-BC13-8FE62F5C61A0}" srcOrd="0" destOrd="0" presId="urn:microsoft.com/office/officeart/2005/8/layout/cycle1"/>
    <dgm:cxn modelId="{A6AD1A81-C7EE-6848-A4FE-D34CD2F818D0}" type="presOf" srcId="{14B13BAE-BCBD-7446-89ED-59F39AE3BEAD}" destId="{912253F8-6EF5-F24B-BC56-338FDD6FAD59}" srcOrd="0" destOrd="0" presId="urn:microsoft.com/office/officeart/2005/8/layout/cycle1"/>
    <dgm:cxn modelId="{B53F5A96-99F0-064B-A1E8-D7A387676773}" srcId="{45911B57-F9D1-6144-8E77-F7C4240B260C}" destId="{50821B08-3674-0B4B-8356-7630EFAF6D32}" srcOrd="1" destOrd="0" parTransId="{05AC03D7-841D-CA4C-8C1A-875AFC0E9C50}" sibTransId="{8DADCA98-66A9-4F47-B7DD-4CE53BAF1049}"/>
    <dgm:cxn modelId="{4A8E6D96-ABF0-6643-89AB-5FBF971E5A1F}" type="presOf" srcId="{148E16EA-B945-3F46-A0A2-4C32B474822A}" destId="{2C86C44C-2BEA-6F4B-98B6-CFE92D063DD5}" srcOrd="0" destOrd="0" presId="urn:microsoft.com/office/officeart/2005/8/layout/cycle1"/>
    <dgm:cxn modelId="{E73241A4-0942-B44F-ACF4-8B140BB8E876}" type="presOf" srcId="{8DADCA98-66A9-4F47-B7DD-4CE53BAF1049}" destId="{8D71F70C-1C6A-0948-A091-AEB661548A8E}" srcOrd="0" destOrd="0" presId="urn:microsoft.com/office/officeart/2005/8/layout/cycle1"/>
    <dgm:cxn modelId="{7D6FFABC-487C-ED4A-BBC1-D957430D8108}" type="presOf" srcId="{50821B08-3674-0B4B-8356-7630EFAF6D32}" destId="{EF440A66-B879-A940-986A-8270537C5AF0}" srcOrd="0" destOrd="0" presId="urn:microsoft.com/office/officeart/2005/8/layout/cycle1"/>
    <dgm:cxn modelId="{F89AB5DE-E047-1344-BBEB-730D81340FBB}" type="presOf" srcId="{45911B57-F9D1-6144-8E77-F7C4240B260C}" destId="{A0E42058-DA71-B547-8070-703EFE99FEEC}" srcOrd="0" destOrd="0" presId="urn:microsoft.com/office/officeart/2005/8/layout/cycle1"/>
    <dgm:cxn modelId="{AFA88750-85E9-EE4F-9992-EA2A9C4F26C8}" type="presParOf" srcId="{A0E42058-DA71-B547-8070-703EFE99FEEC}" destId="{A5830283-B338-E94D-854C-53C615B6CFC6}" srcOrd="0" destOrd="0" presId="urn:microsoft.com/office/officeart/2005/8/layout/cycle1"/>
    <dgm:cxn modelId="{8B89206F-8087-7D49-A826-0853A00BD6EB}" type="presParOf" srcId="{A0E42058-DA71-B547-8070-703EFE99FEEC}" destId="{912253F8-6EF5-F24B-BC56-338FDD6FAD59}" srcOrd="1" destOrd="0" presId="urn:microsoft.com/office/officeart/2005/8/layout/cycle1"/>
    <dgm:cxn modelId="{72FC61EC-52A6-9D48-9FF2-E32971B31CF9}" type="presParOf" srcId="{A0E42058-DA71-B547-8070-703EFE99FEEC}" destId="{E135F89C-29CC-EA47-9B02-AA75CAC6591A}" srcOrd="2" destOrd="0" presId="urn:microsoft.com/office/officeart/2005/8/layout/cycle1"/>
    <dgm:cxn modelId="{42BC191F-C0D9-424F-BC0F-425BF84BE720}" type="presParOf" srcId="{A0E42058-DA71-B547-8070-703EFE99FEEC}" destId="{DA87A66B-61DA-9F49-9FCD-2CF703DA6917}" srcOrd="3" destOrd="0" presId="urn:microsoft.com/office/officeart/2005/8/layout/cycle1"/>
    <dgm:cxn modelId="{A1829690-E749-A443-B34B-5B79E91863E3}" type="presParOf" srcId="{A0E42058-DA71-B547-8070-703EFE99FEEC}" destId="{EF440A66-B879-A940-986A-8270537C5AF0}" srcOrd="4" destOrd="0" presId="urn:microsoft.com/office/officeart/2005/8/layout/cycle1"/>
    <dgm:cxn modelId="{EDEDC268-343D-BC49-9096-0641A96E85B0}" type="presParOf" srcId="{A0E42058-DA71-B547-8070-703EFE99FEEC}" destId="{8D71F70C-1C6A-0948-A091-AEB661548A8E}" srcOrd="5" destOrd="0" presId="urn:microsoft.com/office/officeart/2005/8/layout/cycle1"/>
    <dgm:cxn modelId="{14679627-B78A-C748-8463-D063CD1E3CC0}" type="presParOf" srcId="{A0E42058-DA71-B547-8070-703EFE99FEEC}" destId="{988CC49E-B007-AB4B-90DB-D31286C87006}" srcOrd="6" destOrd="0" presId="urn:microsoft.com/office/officeart/2005/8/layout/cycle1"/>
    <dgm:cxn modelId="{DFFA33F3-F494-6B4B-A2E2-5E761721995D}" type="presParOf" srcId="{A0E42058-DA71-B547-8070-703EFE99FEEC}" destId="{9A7A3349-4369-C044-89CA-90CB9F67AF58}" srcOrd="7" destOrd="0" presId="urn:microsoft.com/office/officeart/2005/8/layout/cycle1"/>
    <dgm:cxn modelId="{3C4BC8EA-0E6D-2540-AF5C-D6F56CEE6038}" type="presParOf" srcId="{A0E42058-DA71-B547-8070-703EFE99FEEC}" destId="{2C86C44C-2BEA-6F4B-98B6-CFE92D063DD5}" srcOrd="8" destOrd="0" presId="urn:microsoft.com/office/officeart/2005/8/layout/cycle1"/>
    <dgm:cxn modelId="{13AAB659-8D8F-874B-87AA-05B98599C4C5}" type="presParOf" srcId="{A0E42058-DA71-B547-8070-703EFE99FEEC}" destId="{DE7C8E77-36FB-CB4E-8AAA-2DCD4DF5D5BC}" srcOrd="9" destOrd="0" presId="urn:microsoft.com/office/officeart/2005/8/layout/cycle1"/>
    <dgm:cxn modelId="{5CECE0DD-1F3E-A64A-B0CC-5173D4855216}" type="presParOf" srcId="{A0E42058-DA71-B547-8070-703EFE99FEEC}" destId="{326D5FE7-E2A9-1144-9E5F-2EF860E806CF}" srcOrd="10" destOrd="0" presId="urn:microsoft.com/office/officeart/2005/8/layout/cycle1"/>
    <dgm:cxn modelId="{3CF02165-2ED3-1C47-8005-BD87A89C173E}" type="presParOf" srcId="{A0E42058-DA71-B547-8070-703EFE99FEEC}" destId="{50779CDB-5C22-794C-BC13-8FE62F5C61A0}" srcOrd="11" destOrd="0" presId="urn:microsoft.com/office/officeart/2005/8/layout/cycle1"/>
    <dgm:cxn modelId="{78E5FBFC-CE07-F348-9FA4-50CA4D3677DE}" type="presParOf" srcId="{A0E42058-DA71-B547-8070-703EFE99FEEC}" destId="{E3448D0F-2203-B44B-9F57-E34D011B0398}" srcOrd="12" destOrd="0" presId="urn:microsoft.com/office/officeart/2005/8/layout/cycle1"/>
    <dgm:cxn modelId="{4DE51172-9499-A44C-A917-8A58F813EC7C}" type="presParOf" srcId="{A0E42058-DA71-B547-8070-703EFE99FEEC}" destId="{F1947DC0-D161-5B48-96FC-405CD6A27BCF}" srcOrd="13" destOrd="0" presId="urn:microsoft.com/office/officeart/2005/8/layout/cycle1"/>
    <dgm:cxn modelId="{7FCC7E08-A48D-1A48-919E-F64E7FDAAD16}" type="presParOf" srcId="{A0E42058-DA71-B547-8070-703EFE99FEEC}" destId="{796F9B91-219B-6A4D-A2AE-06CA9022E7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11B57-F9D1-6144-8E77-F7C4240B260C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13BAE-BCBD-7446-89ED-59F39AE3BEAD}">
      <dgm:prSet phldrT="[Text]"/>
      <dgm:spPr/>
      <dgm:t>
        <a:bodyPr/>
        <a:lstStyle/>
        <a:p>
          <a:r>
            <a:rPr lang="en-US" dirty="0"/>
            <a:t>Study Science</a:t>
          </a:r>
        </a:p>
      </dgm:t>
    </dgm:pt>
    <dgm:pt modelId="{AF4E3576-BCC4-3646-BCAB-5C005451A83E}" type="parTrans" cxnId="{F36BBA09-AB94-CF43-919F-A8928B3F1D88}">
      <dgm:prSet/>
      <dgm:spPr/>
      <dgm:t>
        <a:bodyPr/>
        <a:lstStyle/>
        <a:p>
          <a:endParaRPr lang="en-US"/>
        </a:p>
      </dgm:t>
    </dgm:pt>
    <dgm:pt modelId="{CF8FF05E-9174-3B4F-9373-28237CD7D5E6}" type="sibTrans" cxnId="{F36BBA09-AB94-CF43-919F-A8928B3F1D88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50821B08-3674-0B4B-8356-7630EFAF6D32}">
      <dgm:prSet phldrT="[Text]"/>
      <dgm:spPr/>
      <dgm:t>
        <a:bodyPr/>
        <a:lstStyle/>
        <a:p>
          <a:r>
            <a:rPr lang="en-US" dirty="0"/>
            <a:t>Assess similar projects, possible companies</a:t>
          </a:r>
        </a:p>
      </dgm:t>
    </dgm:pt>
    <dgm:pt modelId="{05AC03D7-841D-CA4C-8C1A-875AFC0E9C50}" type="parTrans" cxnId="{B53F5A96-99F0-064B-A1E8-D7A387676773}">
      <dgm:prSet/>
      <dgm:spPr/>
      <dgm:t>
        <a:bodyPr/>
        <a:lstStyle/>
        <a:p>
          <a:endParaRPr lang="en-US"/>
        </a:p>
      </dgm:t>
    </dgm:pt>
    <dgm:pt modelId="{8DADCA98-66A9-4F47-B7DD-4CE53BAF1049}" type="sibTrans" cxnId="{B53F5A96-99F0-064B-A1E8-D7A387676773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9006BB11-BDB8-3A42-88F7-6D17BC56E7E5}">
      <dgm:prSet phldrT="[Text]"/>
      <dgm:spPr/>
      <dgm:t>
        <a:bodyPr/>
        <a:lstStyle/>
        <a:p>
          <a:r>
            <a:rPr lang="en-US" dirty="0"/>
            <a:t>Contact , contact , contact,  people &amp; players</a:t>
          </a:r>
        </a:p>
      </dgm:t>
    </dgm:pt>
    <dgm:pt modelId="{4B3B6822-33DE-C64B-94E0-FA0D98467CC3}" type="parTrans" cxnId="{2FE4AD4C-FBC4-B944-93F8-C93CD6C384DF}">
      <dgm:prSet/>
      <dgm:spPr/>
      <dgm:t>
        <a:bodyPr/>
        <a:lstStyle/>
        <a:p>
          <a:endParaRPr lang="en-US"/>
        </a:p>
      </dgm:t>
    </dgm:pt>
    <dgm:pt modelId="{148E16EA-B945-3F46-A0A2-4C32B474822A}" type="sibTrans" cxnId="{2FE4AD4C-FBC4-B944-93F8-C93CD6C384DF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24C8170D-1625-2D46-A37D-4E778015C0C4}">
      <dgm:prSet phldrT="[Text]"/>
      <dgm:spPr/>
      <dgm:t>
        <a:bodyPr/>
        <a:lstStyle/>
        <a:p>
          <a:r>
            <a:rPr lang="en-US" dirty="0"/>
            <a:t>What is your conclusion?</a:t>
          </a:r>
        </a:p>
      </dgm:t>
    </dgm:pt>
    <dgm:pt modelId="{A32A2A5C-EFB4-2D40-A57B-DE402B725920}" type="parTrans" cxnId="{FEBDC947-0A70-4143-BB9B-EB88DD23705E}">
      <dgm:prSet/>
      <dgm:spPr/>
      <dgm:t>
        <a:bodyPr/>
        <a:lstStyle/>
        <a:p>
          <a:endParaRPr lang="en-US"/>
        </a:p>
      </dgm:t>
    </dgm:pt>
    <dgm:pt modelId="{E433C189-90AF-A94A-BB1C-05FBEBF2FE1E}" type="sibTrans" cxnId="{FEBDC947-0A70-4143-BB9B-EB88DD23705E}">
      <dgm:prSet/>
      <dgm:spPr>
        <a:gradFill flip="none" rotWithShape="1">
          <a:gsLst>
            <a:gs pos="0">
              <a:srgbClr val="FF66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1321DEB7-64FB-9B45-8468-0B1F1E65D631}">
      <dgm:prSet phldrT="[Text]"/>
      <dgm:spPr/>
      <dgm:t>
        <a:bodyPr/>
        <a:lstStyle/>
        <a:p>
          <a:r>
            <a:rPr lang="en-US" dirty="0"/>
            <a:t>K2B project</a:t>
          </a:r>
        </a:p>
      </dgm:t>
    </dgm:pt>
    <dgm:pt modelId="{F4452149-2C58-0748-A3C6-88A01E18FB5A}" type="parTrans" cxnId="{BE652C6A-EEC0-1647-9820-D60D9411AC88}">
      <dgm:prSet/>
      <dgm:spPr/>
      <dgm:t>
        <a:bodyPr/>
        <a:lstStyle/>
        <a:p>
          <a:endParaRPr lang="en-US"/>
        </a:p>
      </dgm:t>
    </dgm:pt>
    <dgm:pt modelId="{B9E22BC3-8F25-3C4F-A980-6B1EDCB998E1}" type="sibTrans" cxnId="{BE652C6A-EEC0-1647-9820-D60D9411AC88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A0E42058-DA71-B547-8070-703EFE99FEEC}" type="pres">
      <dgm:prSet presAssocID="{45911B57-F9D1-6144-8E77-F7C4240B260C}" presName="cycle" presStyleCnt="0">
        <dgm:presLayoutVars>
          <dgm:dir/>
          <dgm:resizeHandles val="exact"/>
        </dgm:presLayoutVars>
      </dgm:prSet>
      <dgm:spPr/>
    </dgm:pt>
    <dgm:pt modelId="{A5830283-B338-E94D-854C-53C615B6CFC6}" type="pres">
      <dgm:prSet presAssocID="{14B13BAE-BCBD-7446-89ED-59F39AE3BEAD}" presName="dummy" presStyleCnt="0"/>
      <dgm:spPr/>
    </dgm:pt>
    <dgm:pt modelId="{912253F8-6EF5-F24B-BC56-338FDD6FAD59}" type="pres">
      <dgm:prSet presAssocID="{14B13BAE-BCBD-7446-89ED-59F39AE3BEAD}" presName="node" presStyleLbl="revTx" presStyleIdx="0" presStyleCnt="5">
        <dgm:presLayoutVars>
          <dgm:bulletEnabled val="1"/>
        </dgm:presLayoutVars>
      </dgm:prSet>
      <dgm:spPr/>
    </dgm:pt>
    <dgm:pt modelId="{E135F89C-29CC-EA47-9B02-AA75CAC6591A}" type="pres">
      <dgm:prSet presAssocID="{CF8FF05E-9174-3B4F-9373-28237CD7D5E6}" presName="sibTrans" presStyleLbl="node1" presStyleIdx="0" presStyleCnt="5"/>
      <dgm:spPr/>
    </dgm:pt>
    <dgm:pt modelId="{DA87A66B-61DA-9F49-9FCD-2CF703DA6917}" type="pres">
      <dgm:prSet presAssocID="{50821B08-3674-0B4B-8356-7630EFAF6D32}" presName="dummy" presStyleCnt="0"/>
      <dgm:spPr/>
    </dgm:pt>
    <dgm:pt modelId="{EF440A66-B879-A940-986A-8270537C5AF0}" type="pres">
      <dgm:prSet presAssocID="{50821B08-3674-0B4B-8356-7630EFAF6D32}" presName="node" presStyleLbl="revTx" presStyleIdx="1" presStyleCnt="5" custScaleX="227806">
        <dgm:presLayoutVars>
          <dgm:bulletEnabled val="1"/>
        </dgm:presLayoutVars>
      </dgm:prSet>
      <dgm:spPr/>
    </dgm:pt>
    <dgm:pt modelId="{8D71F70C-1C6A-0948-A091-AEB661548A8E}" type="pres">
      <dgm:prSet presAssocID="{8DADCA98-66A9-4F47-B7DD-4CE53BAF1049}" presName="sibTrans" presStyleLbl="node1" presStyleIdx="1" presStyleCnt="5"/>
      <dgm:spPr/>
    </dgm:pt>
    <dgm:pt modelId="{988CC49E-B007-AB4B-90DB-D31286C87006}" type="pres">
      <dgm:prSet presAssocID="{9006BB11-BDB8-3A42-88F7-6D17BC56E7E5}" presName="dummy" presStyleCnt="0"/>
      <dgm:spPr/>
    </dgm:pt>
    <dgm:pt modelId="{9A7A3349-4369-C044-89CA-90CB9F67AF58}" type="pres">
      <dgm:prSet presAssocID="{9006BB11-BDB8-3A42-88F7-6D17BC56E7E5}" presName="node" presStyleLbl="revTx" presStyleIdx="2" presStyleCnt="5" custScaleX="99468">
        <dgm:presLayoutVars>
          <dgm:bulletEnabled val="1"/>
        </dgm:presLayoutVars>
      </dgm:prSet>
      <dgm:spPr/>
    </dgm:pt>
    <dgm:pt modelId="{2C86C44C-2BEA-6F4B-98B6-CFE92D063DD5}" type="pres">
      <dgm:prSet presAssocID="{148E16EA-B945-3F46-A0A2-4C32B474822A}" presName="sibTrans" presStyleLbl="node1" presStyleIdx="2" presStyleCnt="5"/>
      <dgm:spPr/>
    </dgm:pt>
    <dgm:pt modelId="{DE7C8E77-36FB-CB4E-8AAA-2DCD4DF5D5BC}" type="pres">
      <dgm:prSet presAssocID="{24C8170D-1625-2D46-A37D-4E778015C0C4}" presName="dummy" presStyleCnt="0"/>
      <dgm:spPr/>
    </dgm:pt>
    <dgm:pt modelId="{326D5FE7-E2A9-1144-9E5F-2EF860E806CF}" type="pres">
      <dgm:prSet presAssocID="{24C8170D-1625-2D46-A37D-4E778015C0C4}" presName="node" presStyleLbl="revTx" presStyleIdx="3" presStyleCnt="5">
        <dgm:presLayoutVars>
          <dgm:bulletEnabled val="1"/>
        </dgm:presLayoutVars>
      </dgm:prSet>
      <dgm:spPr/>
    </dgm:pt>
    <dgm:pt modelId="{50779CDB-5C22-794C-BC13-8FE62F5C61A0}" type="pres">
      <dgm:prSet presAssocID="{E433C189-90AF-A94A-BB1C-05FBEBF2FE1E}" presName="sibTrans" presStyleLbl="node1" presStyleIdx="3" presStyleCnt="5"/>
      <dgm:spPr/>
    </dgm:pt>
    <dgm:pt modelId="{E3448D0F-2203-B44B-9F57-E34D011B0398}" type="pres">
      <dgm:prSet presAssocID="{1321DEB7-64FB-9B45-8468-0B1F1E65D631}" presName="dummy" presStyleCnt="0"/>
      <dgm:spPr/>
    </dgm:pt>
    <dgm:pt modelId="{F1947DC0-D161-5B48-96FC-405CD6A27BCF}" type="pres">
      <dgm:prSet presAssocID="{1321DEB7-64FB-9B45-8468-0B1F1E65D631}" presName="node" presStyleLbl="revTx" presStyleIdx="4" presStyleCnt="5">
        <dgm:presLayoutVars>
          <dgm:bulletEnabled val="1"/>
        </dgm:presLayoutVars>
      </dgm:prSet>
      <dgm:spPr/>
    </dgm:pt>
    <dgm:pt modelId="{796F9B91-219B-6A4D-A2AE-06CA9022E70D}" type="pres">
      <dgm:prSet presAssocID="{B9E22BC3-8F25-3C4F-A980-6B1EDCB998E1}" presName="sibTrans" presStyleLbl="node1" presStyleIdx="4" presStyleCnt="5"/>
      <dgm:spPr/>
    </dgm:pt>
  </dgm:ptLst>
  <dgm:cxnLst>
    <dgm:cxn modelId="{F36BBA09-AB94-CF43-919F-A8928B3F1D88}" srcId="{45911B57-F9D1-6144-8E77-F7C4240B260C}" destId="{14B13BAE-BCBD-7446-89ED-59F39AE3BEAD}" srcOrd="0" destOrd="0" parTransId="{AF4E3576-BCC4-3646-BCAB-5C005451A83E}" sibTransId="{CF8FF05E-9174-3B4F-9373-28237CD7D5E6}"/>
    <dgm:cxn modelId="{270CDF0D-C09B-AF45-AEF7-835DA0C88473}" type="presOf" srcId="{8DADCA98-66A9-4F47-B7DD-4CE53BAF1049}" destId="{8D71F70C-1C6A-0948-A091-AEB661548A8E}" srcOrd="0" destOrd="0" presId="urn:microsoft.com/office/officeart/2005/8/layout/cycle1"/>
    <dgm:cxn modelId="{87592E19-969B-4045-A24D-30ACD9494770}" type="presOf" srcId="{B9E22BC3-8F25-3C4F-A980-6B1EDCB998E1}" destId="{796F9B91-219B-6A4D-A2AE-06CA9022E70D}" srcOrd="0" destOrd="0" presId="urn:microsoft.com/office/officeart/2005/8/layout/cycle1"/>
    <dgm:cxn modelId="{C9D8D832-5381-7646-B5AA-3441B5DF6D02}" type="presOf" srcId="{50821B08-3674-0B4B-8356-7630EFAF6D32}" destId="{EF440A66-B879-A940-986A-8270537C5AF0}" srcOrd="0" destOrd="0" presId="urn:microsoft.com/office/officeart/2005/8/layout/cycle1"/>
    <dgm:cxn modelId="{FEBDC947-0A70-4143-BB9B-EB88DD23705E}" srcId="{45911B57-F9D1-6144-8E77-F7C4240B260C}" destId="{24C8170D-1625-2D46-A37D-4E778015C0C4}" srcOrd="3" destOrd="0" parTransId="{A32A2A5C-EFB4-2D40-A57B-DE402B725920}" sibTransId="{E433C189-90AF-A94A-BB1C-05FBEBF2FE1E}"/>
    <dgm:cxn modelId="{0D876D4A-B3F4-3B46-A9D6-BDB193B0FF76}" type="presOf" srcId="{148E16EA-B945-3F46-A0A2-4C32B474822A}" destId="{2C86C44C-2BEA-6F4B-98B6-CFE92D063DD5}" srcOrd="0" destOrd="0" presId="urn:microsoft.com/office/officeart/2005/8/layout/cycle1"/>
    <dgm:cxn modelId="{2FE4AD4C-FBC4-B944-93F8-C93CD6C384DF}" srcId="{45911B57-F9D1-6144-8E77-F7C4240B260C}" destId="{9006BB11-BDB8-3A42-88F7-6D17BC56E7E5}" srcOrd="2" destOrd="0" parTransId="{4B3B6822-33DE-C64B-94E0-FA0D98467CC3}" sibTransId="{148E16EA-B945-3F46-A0A2-4C32B474822A}"/>
    <dgm:cxn modelId="{11AC4A4F-74FA-3C48-A5B1-7CC4DCAB2A43}" type="presOf" srcId="{9006BB11-BDB8-3A42-88F7-6D17BC56E7E5}" destId="{9A7A3349-4369-C044-89CA-90CB9F67AF58}" srcOrd="0" destOrd="0" presId="urn:microsoft.com/office/officeart/2005/8/layout/cycle1"/>
    <dgm:cxn modelId="{BE652C6A-EEC0-1647-9820-D60D9411AC88}" srcId="{45911B57-F9D1-6144-8E77-F7C4240B260C}" destId="{1321DEB7-64FB-9B45-8468-0B1F1E65D631}" srcOrd="4" destOrd="0" parTransId="{F4452149-2C58-0748-A3C6-88A01E18FB5A}" sibTransId="{B9E22BC3-8F25-3C4F-A980-6B1EDCB998E1}"/>
    <dgm:cxn modelId="{A0A3DE73-ECFB-3B4F-AA82-DDD67A59FE95}" type="presOf" srcId="{CF8FF05E-9174-3B4F-9373-28237CD7D5E6}" destId="{E135F89C-29CC-EA47-9B02-AA75CAC6591A}" srcOrd="0" destOrd="0" presId="urn:microsoft.com/office/officeart/2005/8/layout/cycle1"/>
    <dgm:cxn modelId="{2270447E-7D00-7249-9B80-97232037D065}" type="presOf" srcId="{24C8170D-1625-2D46-A37D-4E778015C0C4}" destId="{326D5FE7-E2A9-1144-9E5F-2EF860E806CF}" srcOrd="0" destOrd="0" presId="urn:microsoft.com/office/officeart/2005/8/layout/cycle1"/>
    <dgm:cxn modelId="{B53F5A96-99F0-064B-A1E8-D7A387676773}" srcId="{45911B57-F9D1-6144-8E77-F7C4240B260C}" destId="{50821B08-3674-0B4B-8356-7630EFAF6D32}" srcOrd="1" destOrd="0" parTransId="{05AC03D7-841D-CA4C-8C1A-875AFC0E9C50}" sibTransId="{8DADCA98-66A9-4F47-B7DD-4CE53BAF1049}"/>
    <dgm:cxn modelId="{C96302A6-F6F7-9045-AAFA-96948B30E341}" type="presOf" srcId="{E433C189-90AF-A94A-BB1C-05FBEBF2FE1E}" destId="{50779CDB-5C22-794C-BC13-8FE62F5C61A0}" srcOrd="0" destOrd="0" presId="urn:microsoft.com/office/officeart/2005/8/layout/cycle1"/>
    <dgm:cxn modelId="{DFF704B9-7A01-5846-890B-C0B577ABF667}" type="presOf" srcId="{45911B57-F9D1-6144-8E77-F7C4240B260C}" destId="{A0E42058-DA71-B547-8070-703EFE99FEEC}" srcOrd="0" destOrd="0" presId="urn:microsoft.com/office/officeart/2005/8/layout/cycle1"/>
    <dgm:cxn modelId="{72F1A4EB-C29E-ED45-9C4C-9D86C29A3DD3}" type="presOf" srcId="{14B13BAE-BCBD-7446-89ED-59F39AE3BEAD}" destId="{912253F8-6EF5-F24B-BC56-338FDD6FAD59}" srcOrd="0" destOrd="0" presId="urn:microsoft.com/office/officeart/2005/8/layout/cycle1"/>
    <dgm:cxn modelId="{60EED5EC-82AF-2D4F-894A-8EE7BE8BC931}" type="presOf" srcId="{1321DEB7-64FB-9B45-8468-0B1F1E65D631}" destId="{F1947DC0-D161-5B48-96FC-405CD6A27BCF}" srcOrd="0" destOrd="0" presId="urn:microsoft.com/office/officeart/2005/8/layout/cycle1"/>
    <dgm:cxn modelId="{955D3919-C2C6-134D-8207-097578FC0687}" type="presParOf" srcId="{A0E42058-DA71-B547-8070-703EFE99FEEC}" destId="{A5830283-B338-E94D-854C-53C615B6CFC6}" srcOrd="0" destOrd="0" presId="urn:microsoft.com/office/officeart/2005/8/layout/cycle1"/>
    <dgm:cxn modelId="{0CD18458-B7B2-DD41-B31B-E99C54A2AAEF}" type="presParOf" srcId="{A0E42058-DA71-B547-8070-703EFE99FEEC}" destId="{912253F8-6EF5-F24B-BC56-338FDD6FAD59}" srcOrd="1" destOrd="0" presId="urn:microsoft.com/office/officeart/2005/8/layout/cycle1"/>
    <dgm:cxn modelId="{573F9267-F5B6-214E-8253-CA99CF780EAA}" type="presParOf" srcId="{A0E42058-DA71-B547-8070-703EFE99FEEC}" destId="{E135F89C-29CC-EA47-9B02-AA75CAC6591A}" srcOrd="2" destOrd="0" presId="urn:microsoft.com/office/officeart/2005/8/layout/cycle1"/>
    <dgm:cxn modelId="{5F941A5A-F015-3348-9DCE-EA725E24CBBA}" type="presParOf" srcId="{A0E42058-DA71-B547-8070-703EFE99FEEC}" destId="{DA87A66B-61DA-9F49-9FCD-2CF703DA6917}" srcOrd="3" destOrd="0" presId="urn:microsoft.com/office/officeart/2005/8/layout/cycle1"/>
    <dgm:cxn modelId="{9445D156-B610-754B-8E65-D6D95A742C34}" type="presParOf" srcId="{A0E42058-DA71-B547-8070-703EFE99FEEC}" destId="{EF440A66-B879-A940-986A-8270537C5AF0}" srcOrd="4" destOrd="0" presId="urn:microsoft.com/office/officeart/2005/8/layout/cycle1"/>
    <dgm:cxn modelId="{E2820898-F6D5-9243-AA6A-AF7CEF558D13}" type="presParOf" srcId="{A0E42058-DA71-B547-8070-703EFE99FEEC}" destId="{8D71F70C-1C6A-0948-A091-AEB661548A8E}" srcOrd="5" destOrd="0" presId="urn:microsoft.com/office/officeart/2005/8/layout/cycle1"/>
    <dgm:cxn modelId="{0FBF1579-31FE-9A47-A90A-97E630CFAD5B}" type="presParOf" srcId="{A0E42058-DA71-B547-8070-703EFE99FEEC}" destId="{988CC49E-B007-AB4B-90DB-D31286C87006}" srcOrd="6" destOrd="0" presId="urn:microsoft.com/office/officeart/2005/8/layout/cycle1"/>
    <dgm:cxn modelId="{E81307C2-A85D-394F-86AB-E135EA86D0F8}" type="presParOf" srcId="{A0E42058-DA71-B547-8070-703EFE99FEEC}" destId="{9A7A3349-4369-C044-89CA-90CB9F67AF58}" srcOrd="7" destOrd="0" presId="urn:microsoft.com/office/officeart/2005/8/layout/cycle1"/>
    <dgm:cxn modelId="{AB98EC56-2B7D-2C4D-BC44-91784BF1A4FC}" type="presParOf" srcId="{A0E42058-DA71-B547-8070-703EFE99FEEC}" destId="{2C86C44C-2BEA-6F4B-98B6-CFE92D063DD5}" srcOrd="8" destOrd="0" presId="urn:microsoft.com/office/officeart/2005/8/layout/cycle1"/>
    <dgm:cxn modelId="{7D58AA98-500F-4E4B-A3BE-20C646458F89}" type="presParOf" srcId="{A0E42058-DA71-B547-8070-703EFE99FEEC}" destId="{DE7C8E77-36FB-CB4E-8AAA-2DCD4DF5D5BC}" srcOrd="9" destOrd="0" presId="urn:microsoft.com/office/officeart/2005/8/layout/cycle1"/>
    <dgm:cxn modelId="{E5B93C10-3CB9-8B4F-9FB9-728A2641AFD3}" type="presParOf" srcId="{A0E42058-DA71-B547-8070-703EFE99FEEC}" destId="{326D5FE7-E2A9-1144-9E5F-2EF860E806CF}" srcOrd="10" destOrd="0" presId="urn:microsoft.com/office/officeart/2005/8/layout/cycle1"/>
    <dgm:cxn modelId="{8B66F501-3C69-FB47-81EB-5ABEB20010DC}" type="presParOf" srcId="{A0E42058-DA71-B547-8070-703EFE99FEEC}" destId="{50779CDB-5C22-794C-BC13-8FE62F5C61A0}" srcOrd="11" destOrd="0" presId="urn:microsoft.com/office/officeart/2005/8/layout/cycle1"/>
    <dgm:cxn modelId="{ACE082F1-A7FE-344F-A1E2-6BE257EF2A12}" type="presParOf" srcId="{A0E42058-DA71-B547-8070-703EFE99FEEC}" destId="{E3448D0F-2203-B44B-9F57-E34D011B0398}" srcOrd="12" destOrd="0" presId="urn:microsoft.com/office/officeart/2005/8/layout/cycle1"/>
    <dgm:cxn modelId="{BAE5DEAF-C8BE-CB49-8196-8BB3DEEBB38C}" type="presParOf" srcId="{A0E42058-DA71-B547-8070-703EFE99FEEC}" destId="{F1947DC0-D161-5B48-96FC-405CD6A27BCF}" srcOrd="13" destOrd="0" presId="urn:microsoft.com/office/officeart/2005/8/layout/cycle1"/>
    <dgm:cxn modelId="{E4A11CB7-BC36-4347-B629-2B29044D952A}" type="presParOf" srcId="{A0E42058-DA71-B547-8070-703EFE99FEEC}" destId="{796F9B91-219B-6A4D-A2AE-06CA9022E7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3B767-B34A-7345-96EF-1EE20CC119F7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712AD50D-734A-B246-91C9-57D794DA7DD6}">
      <dgm:prSet phldrT="[Text]"/>
      <dgm:spPr/>
      <dgm:t>
        <a:bodyPr/>
        <a:lstStyle/>
        <a:p>
          <a:r>
            <a:rPr lang="en-US" dirty="0"/>
            <a:t>Junk</a:t>
          </a:r>
        </a:p>
      </dgm:t>
    </dgm:pt>
    <dgm:pt modelId="{476D0631-FA1E-D646-8B63-21F0A4F09E51}" type="parTrans" cxnId="{C107FC65-7448-F440-91D4-825FF1B2CB7B}">
      <dgm:prSet/>
      <dgm:spPr/>
      <dgm:t>
        <a:bodyPr/>
        <a:lstStyle/>
        <a:p>
          <a:endParaRPr lang="en-US"/>
        </a:p>
      </dgm:t>
    </dgm:pt>
    <dgm:pt modelId="{942BC611-D61B-634B-B4D6-21AC2289340E}" type="sibTrans" cxnId="{C107FC65-7448-F440-91D4-825FF1B2CB7B}">
      <dgm:prSet/>
      <dgm:spPr/>
      <dgm:t>
        <a:bodyPr/>
        <a:lstStyle/>
        <a:p>
          <a:endParaRPr lang="en-US"/>
        </a:p>
      </dgm:t>
    </dgm:pt>
    <dgm:pt modelId="{EC0A15FD-486D-0341-AB76-90FE6746553A}">
      <dgm:prSet phldrT="[Text]"/>
      <dgm:spPr/>
      <dgm:t>
        <a:bodyPr/>
        <a:lstStyle/>
        <a:p>
          <a:r>
            <a:rPr lang="en-US" dirty="0"/>
            <a:t>Go back to lab</a:t>
          </a:r>
        </a:p>
      </dgm:t>
    </dgm:pt>
    <dgm:pt modelId="{28A0B2E6-95B8-1349-A5E7-1F8BA02746F6}" type="parTrans" cxnId="{5EA69203-D2B2-4149-AB4C-65A25FEF9C98}">
      <dgm:prSet/>
      <dgm:spPr/>
      <dgm:t>
        <a:bodyPr/>
        <a:lstStyle/>
        <a:p>
          <a:endParaRPr lang="en-US"/>
        </a:p>
      </dgm:t>
    </dgm:pt>
    <dgm:pt modelId="{9EA59AF8-DD3E-574F-A569-1160E8BAB145}" type="sibTrans" cxnId="{5EA69203-D2B2-4149-AB4C-65A25FEF9C98}">
      <dgm:prSet/>
      <dgm:spPr/>
      <dgm:t>
        <a:bodyPr/>
        <a:lstStyle/>
        <a:p>
          <a:endParaRPr lang="en-US"/>
        </a:p>
      </dgm:t>
    </dgm:pt>
    <dgm:pt modelId="{F7C48856-F7B1-EF4E-B763-A8CCB71FC04C}">
      <dgm:prSet/>
      <dgm:spPr/>
      <dgm:t>
        <a:bodyPr/>
        <a:lstStyle/>
        <a:p>
          <a:r>
            <a:rPr lang="en-US" dirty="0"/>
            <a:t>License out</a:t>
          </a:r>
        </a:p>
      </dgm:t>
    </dgm:pt>
    <dgm:pt modelId="{8AEF5D27-E37E-364C-90FF-D80A78A02A70}" type="parTrans" cxnId="{3A013FBE-0850-3A4E-915E-EC23C6C74A00}">
      <dgm:prSet/>
      <dgm:spPr/>
      <dgm:t>
        <a:bodyPr/>
        <a:lstStyle/>
        <a:p>
          <a:endParaRPr lang="en-US"/>
        </a:p>
      </dgm:t>
    </dgm:pt>
    <dgm:pt modelId="{DC988481-0753-5543-99DC-A2683FA4CE18}" type="sibTrans" cxnId="{3A013FBE-0850-3A4E-915E-EC23C6C74A00}">
      <dgm:prSet/>
      <dgm:spPr/>
      <dgm:t>
        <a:bodyPr/>
        <a:lstStyle/>
        <a:p>
          <a:endParaRPr lang="en-US"/>
        </a:p>
      </dgm:t>
    </dgm:pt>
    <dgm:pt modelId="{C513D477-AF97-8B43-8A89-4F19EEA78AD1}">
      <dgm:prSet/>
      <dgm:spPr/>
      <dgm:t>
        <a:bodyPr/>
        <a:lstStyle/>
        <a:p>
          <a:r>
            <a:rPr lang="en-US" dirty="0"/>
            <a:t>Spin-off</a:t>
          </a:r>
        </a:p>
      </dgm:t>
    </dgm:pt>
    <dgm:pt modelId="{CB6E935A-D671-B343-9AF6-B9801FEAA24C}" type="parTrans" cxnId="{EF30988C-5E46-B24A-90C2-50919477B601}">
      <dgm:prSet/>
      <dgm:spPr/>
      <dgm:t>
        <a:bodyPr/>
        <a:lstStyle/>
        <a:p>
          <a:endParaRPr lang="en-US"/>
        </a:p>
      </dgm:t>
    </dgm:pt>
    <dgm:pt modelId="{BBDA836A-1AFA-D84A-9659-9AA67B39F7C4}" type="sibTrans" cxnId="{EF30988C-5E46-B24A-90C2-50919477B601}">
      <dgm:prSet/>
      <dgm:spPr/>
      <dgm:t>
        <a:bodyPr/>
        <a:lstStyle/>
        <a:p>
          <a:endParaRPr lang="en-US"/>
        </a:p>
      </dgm:t>
    </dgm:pt>
    <dgm:pt modelId="{CD6C52A5-8724-534C-AD94-A7B40440352F}" type="pres">
      <dgm:prSet presAssocID="{C413B767-B34A-7345-96EF-1EE20CC119F7}" presName="CompostProcess" presStyleCnt="0">
        <dgm:presLayoutVars>
          <dgm:dir/>
          <dgm:resizeHandles val="exact"/>
        </dgm:presLayoutVars>
      </dgm:prSet>
      <dgm:spPr/>
    </dgm:pt>
    <dgm:pt modelId="{8DA1B3D8-0473-6A4A-A0BD-B35175667DED}" type="pres">
      <dgm:prSet presAssocID="{C413B767-B34A-7345-96EF-1EE20CC119F7}" presName="arrow" presStyleLbl="bgShp" presStyleIdx="0" presStyleCnt="1"/>
      <dgm:spPr/>
    </dgm:pt>
    <dgm:pt modelId="{1BBF4843-36D8-8144-BD4F-CC4CC9B7E33B}" type="pres">
      <dgm:prSet presAssocID="{C413B767-B34A-7345-96EF-1EE20CC119F7}" presName="linearProcess" presStyleCnt="0"/>
      <dgm:spPr/>
    </dgm:pt>
    <dgm:pt modelId="{C47EF34C-3264-6A4D-8A61-44DB9B2648CF}" type="pres">
      <dgm:prSet presAssocID="{712AD50D-734A-B246-91C9-57D794DA7DD6}" presName="textNode" presStyleLbl="node1" presStyleIdx="0" presStyleCnt="4">
        <dgm:presLayoutVars>
          <dgm:bulletEnabled val="1"/>
        </dgm:presLayoutVars>
      </dgm:prSet>
      <dgm:spPr/>
    </dgm:pt>
    <dgm:pt modelId="{83C05287-FBDE-0549-AB82-1F8E49A59D29}" type="pres">
      <dgm:prSet presAssocID="{942BC611-D61B-634B-B4D6-21AC2289340E}" presName="sibTrans" presStyleCnt="0"/>
      <dgm:spPr/>
    </dgm:pt>
    <dgm:pt modelId="{7617CC0F-A79A-BC42-8034-31F7F6A3CF58}" type="pres">
      <dgm:prSet presAssocID="{EC0A15FD-486D-0341-AB76-90FE6746553A}" presName="textNode" presStyleLbl="node1" presStyleIdx="1" presStyleCnt="4">
        <dgm:presLayoutVars>
          <dgm:bulletEnabled val="1"/>
        </dgm:presLayoutVars>
      </dgm:prSet>
      <dgm:spPr/>
    </dgm:pt>
    <dgm:pt modelId="{B2B89386-6A0D-9348-A249-22AE9EEFFC19}" type="pres">
      <dgm:prSet presAssocID="{9EA59AF8-DD3E-574F-A569-1160E8BAB145}" presName="sibTrans" presStyleCnt="0"/>
      <dgm:spPr/>
    </dgm:pt>
    <dgm:pt modelId="{6B68B70A-2066-D14A-A2B8-F0529DD50AF0}" type="pres">
      <dgm:prSet presAssocID="{F7C48856-F7B1-EF4E-B763-A8CCB71FC04C}" presName="textNode" presStyleLbl="node1" presStyleIdx="2" presStyleCnt="4">
        <dgm:presLayoutVars>
          <dgm:bulletEnabled val="1"/>
        </dgm:presLayoutVars>
      </dgm:prSet>
      <dgm:spPr/>
    </dgm:pt>
    <dgm:pt modelId="{C1DB268A-FCDC-7C41-BF44-84B3FA299CEF}" type="pres">
      <dgm:prSet presAssocID="{DC988481-0753-5543-99DC-A2683FA4CE18}" presName="sibTrans" presStyleCnt="0"/>
      <dgm:spPr/>
    </dgm:pt>
    <dgm:pt modelId="{DF6F5E72-FB92-4040-A8F2-1A68EFD67A08}" type="pres">
      <dgm:prSet presAssocID="{C513D477-AF97-8B43-8A89-4F19EEA78AD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EA69203-D2B2-4149-AB4C-65A25FEF9C98}" srcId="{C413B767-B34A-7345-96EF-1EE20CC119F7}" destId="{EC0A15FD-486D-0341-AB76-90FE6746553A}" srcOrd="1" destOrd="0" parTransId="{28A0B2E6-95B8-1349-A5E7-1F8BA02746F6}" sibTransId="{9EA59AF8-DD3E-574F-A569-1160E8BAB145}"/>
    <dgm:cxn modelId="{4EC3D81C-4B4E-AC4F-9F04-6575D8E53C45}" type="presOf" srcId="{C413B767-B34A-7345-96EF-1EE20CC119F7}" destId="{CD6C52A5-8724-534C-AD94-A7B40440352F}" srcOrd="0" destOrd="0" presId="urn:microsoft.com/office/officeart/2005/8/layout/hProcess9"/>
    <dgm:cxn modelId="{BE912F50-6B57-CC49-BC68-BE1395C782A1}" type="presOf" srcId="{EC0A15FD-486D-0341-AB76-90FE6746553A}" destId="{7617CC0F-A79A-BC42-8034-31F7F6A3CF58}" srcOrd="0" destOrd="0" presId="urn:microsoft.com/office/officeart/2005/8/layout/hProcess9"/>
    <dgm:cxn modelId="{C107FC65-7448-F440-91D4-825FF1B2CB7B}" srcId="{C413B767-B34A-7345-96EF-1EE20CC119F7}" destId="{712AD50D-734A-B246-91C9-57D794DA7DD6}" srcOrd="0" destOrd="0" parTransId="{476D0631-FA1E-D646-8B63-21F0A4F09E51}" sibTransId="{942BC611-D61B-634B-B4D6-21AC2289340E}"/>
    <dgm:cxn modelId="{EF30988C-5E46-B24A-90C2-50919477B601}" srcId="{C413B767-B34A-7345-96EF-1EE20CC119F7}" destId="{C513D477-AF97-8B43-8A89-4F19EEA78AD1}" srcOrd="3" destOrd="0" parTransId="{CB6E935A-D671-B343-9AF6-B9801FEAA24C}" sibTransId="{BBDA836A-1AFA-D84A-9659-9AA67B39F7C4}"/>
    <dgm:cxn modelId="{46EE3BA5-C72B-AF4D-9BD7-9A1162BE61C7}" type="presOf" srcId="{F7C48856-F7B1-EF4E-B763-A8CCB71FC04C}" destId="{6B68B70A-2066-D14A-A2B8-F0529DD50AF0}" srcOrd="0" destOrd="0" presId="urn:microsoft.com/office/officeart/2005/8/layout/hProcess9"/>
    <dgm:cxn modelId="{C31525BD-9704-DB4F-8297-65CFBC78A331}" type="presOf" srcId="{C513D477-AF97-8B43-8A89-4F19EEA78AD1}" destId="{DF6F5E72-FB92-4040-A8F2-1A68EFD67A08}" srcOrd="0" destOrd="0" presId="urn:microsoft.com/office/officeart/2005/8/layout/hProcess9"/>
    <dgm:cxn modelId="{3A013FBE-0850-3A4E-915E-EC23C6C74A00}" srcId="{C413B767-B34A-7345-96EF-1EE20CC119F7}" destId="{F7C48856-F7B1-EF4E-B763-A8CCB71FC04C}" srcOrd="2" destOrd="0" parTransId="{8AEF5D27-E37E-364C-90FF-D80A78A02A70}" sibTransId="{DC988481-0753-5543-99DC-A2683FA4CE18}"/>
    <dgm:cxn modelId="{ED61FAFA-6F15-DC40-BA6D-6F916C49ECB1}" type="presOf" srcId="{712AD50D-734A-B246-91C9-57D794DA7DD6}" destId="{C47EF34C-3264-6A4D-8A61-44DB9B2648CF}" srcOrd="0" destOrd="0" presId="urn:microsoft.com/office/officeart/2005/8/layout/hProcess9"/>
    <dgm:cxn modelId="{5648F0E7-ED8F-1049-8184-EDEFB9A1EBAC}" type="presParOf" srcId="{CD6C52A5-8724-534C-AD94-A7B40440352F}" destId="{8DA1B3D8-0473-6A4A-A0BD-B35175667DED}" srcOrd="0" destOrd="0" presId="urn:microsoft.com/office/officeart/2005/8/layout/hProcess9"/>
    <dgm:cxn modelId="{0A638595-74EF-A140-845D-DB757D18F439}" type="presParOf" srcId="{CD6C52A5-8724-534C-AD94-A7B40440352F}" destId="{1BBF4843-36D8-8144-BD4F-CC4CC9B7E33B}" srcOrd="1" destOrd="0" presId="urn:microsoft.com/office/officeart/2005/8/layout/hProcess9"/>
    <dgm:cxn modelId="{BCCB4D9D-116D-0C49-A144-22EEFC9BB5C6}" type="presParOf" srcId="{1BBF4843-36D8-8144-BD4F-CC4CC9B7E33B}" destId="{C47EF34C-3264-6A4D-8A61-44DB9B2648CF}" srcOrd="0" destOrd="0" presId="urn:microsoft.com/office/officeart/2005/8/layout/hProcess9"/>
    <dgm:cxn modelId="{10B89FEE-6E0D-BC4C-9452-BEA81484FB2C}" type="presParOf" srcId="{1BBF4843-36D8-8144-BD4F-CC4CC9B7E33B}" destId="{83C05287-FBDE-0549-AB82-1F8E49A59D29}" srcOrd="1" destOrd="0" presId="urn:microsoft.com/office/officeart/2005/8/layout/hProcess9"/>
    <dgm:cxn modelId="{48A052D6-3D63-4D4A-839C-6861F0826862}" type="presParOf" srcId="{1BBF4843-36D8-8144-BD4F-CC4CC9B7E33B}" destId="{7617CC0F-A79A-BC42-8034-31F7F6A3CF58}" srcOrd="2" destOrd="0" presId="urn:microsoft.com/office/officeart/2005/8/layout/hProcess9"/>
    <dgm:cxn modelId="{4F0614AA-ED60-F34E-AD16-FD5390755ED5}" type="presParOf" srcId="{1BBF4843-36D8-8144-BD4F-CC4CC9B7E33B}" destId="{B2B89386-6A0D-9348-A249-22AE9EEFFC19}" srcOrd="3" destOrd="0" presId="urn:microsoft.com/office/officeart/2005/8/layout/hProcess9"/>
    <dgm:cxn modelId="{F12029B0-3C28-504A-AB76-D21A4774902E}" type="presParOf" srcId="{1BBF4843-36D8-8144-BD4F-CC4CC9B7E33B}" destId="{6B68B70A-2066-D14A-A2B8-F0529DD50AF0}" srcOrd="4" destOrd="0" presId="urn:microsoft.com/office/officeart/2005/8/layout/hProcess9"/>
    <dgm:cxn modelId="{662D0E24-E4FB-704D-AFF2-540A8A19B51F}" type="presParOf" srcId="{1BBF4843-36D8-8144-BD4F-CC4CC9B7E33B}" destId="{C1DB268A-FCDC-7C41-BF44-84B3FA299CEF}" srcOrd="5" destOrd="0" presId="urn:microsoft.com/office/officeart/2005/8/layout/hProcess9"/>
    <dgm:cxn modelId="{3F220AFD-48A5-9746-8FD0-44B9BC4E87E5}" type="presParOf" srcId="{1BBF4843-36D8-8144-BD4F-CC4CC9B7E33B}" destId="{DF6F5E72-FB92-4040-A8F2-1A68EFD67A0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53F8-6EF5-F24B-BC56-338FDD6FAD59}">
      <dsp:nvSpPr>
        <dsp:cNvPr id="0" name=""/>
        <dsp:cNvSpPr/>
      </dsp:nvSpPr>
      <dsp:spPr>
        <a:xfrm>
          <a:off x="4269843" y="32793"/>
          <a:ext cx="1119410" cy="111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Search</a:t>
          </a:r>
        </a:p>
      </dsp:txBody>
      <dsp:txXfrm>
        <a:off x="4269843" y="32793"/>
        <a:ext cx="1119410" cy="1119410"/>
      </dsp:txXfrm>
    </dsp:sp>
    <dsp:sp modelId="{E135F89C-29CC-EA47-9B02-AA75CAC6591A}">
      <dsp:nvSpPr>
        <dsp:cNvPr id="0" name=""/>
        <dsp:cNvSpPr/>
      </dsp:nvSpPr>
      <dsp:spPr>
        <a:xfrm>
          <a:off x="1633125" y="-7"/>
          <a:ext cx="4201348" cy="4201348"/>
        </a:xfrm>
        <a:prstGeom prst="circularArrow">
          <a:avLst>
            <a:gd name="adj1" fmla="val 5196"/>
            <a:gd name="adj2" fmla="val 335581"/>
            <a:gd name="adj3" fmla="val 21294596"/>
            <a:gd name="adj4" fmla="val 19765053"/>
            <a:gd name="adj5" fmla="val 6062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40A66-B879-A940-986A-8270537C5AF0}">
      <dsp:nvSpPr>
        <dsp:cNvPr id="0" name=""/>
        <dsp:cNvSpPr/>
      </dsp:nvSpPr>
      <dsp:spPr>
        <a:xfrm>
          <a:off x="4947052" y="2117030"/>
          <a:ext cx="1119410" cy="111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Assess </a:t>
          </a:r>
        </a:p>
      </dsp:txBody>
      <dsp:txXfrm>
        <a:off x="4947052" y="2117030"/>
        <a:ext cx="1119410" cy="1119410"/>
      </dsp:txXfrm>
    </dsp:sp>
    <dsp:sp modelId="{8D71F70C-1C6A-0948-A091-AEB661548A8E}">
      <dsp:nvSpPr>
        <dsp:cNvPr id="0" name=""/>
        <dsp:cNvSpPr/>
      </dsp:nvSpPr>
      <dsp:spPr>
        <a:xfrm>
          <a:off x="1633125" y="-7"/>
          <a:ext cx="4201348" cy="4201348"/>
        </a:xfrm>
        <a:prstGeom prst="circularArrow">
          <a:avLst>
            <a:gd name="adj1" fmla="val 5196"/>
            <a:gd name="adj2" fmla="val 335581"/>
            <a:gd name="adj3" fmla="val 4016101"/>
            <a:gd name="adj4" fmla="val 2252144"/>
            <a:gd name="adj5" fmla="val 6062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A3349-4369-C044-89CA-90CB9F67AF58}">
      <dsp:nvSpPr>
        <dsp:cNvPr id="0" name=""/>
        <dsp:cNvSpPr/>
      </dsp:nvSpPr>
      <dsp:spPr>
        <a:xfrm>
          <a:off x="3174094" y="3405160"/>
          <a:ext cx="1119410" cy="111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Test</a:t>
          </a:r>
        </a:p>
      </dsp:txBody>
      <dsp:txXfrm>
        <a:off x="3174094" y="3405160"/>
        <a:ext cx="1119410" cy="1119410"/>
      </dsp:txXfrm>
    </dsp:sp>
    <dsp:sp modelId="{2C86C44C-2BEA-6F4B-98B6-CFE92D063DD5}">
      <dsp:nvSpPr>
        <dsp:cNvPr id="0" name=""/>
        <dsp:cNvSpPr/>
      </dsp:nvSpPr>
      <dsp:spPr>
        <a:xfrm>
          <a:off x="1633125" y="-7"/>
          <a:ext cx="4201348" cy="4201348"/>
        </a:xfrm>
        <a:prstGeom prst="circularArrow">
          <a:avLst>
            <a:gd name="adj1" fmla="val 5196"/>
            <a:gd name="adj2" fmla="val 335581"/>
            <a:gd name="adj3" fmla="val 8212275"/>
            <a:gd name="adj4" fmla="val 6448318"/>
            <a:gd name="adj5" fmla="val 6062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D5FE7-E2A9-1144-9E5F-2EF860E806CF}">
      <dsp:nvSpPr>
        <dsp:cNvPr id="0" name=""/>
        <dsp:cNvSpPr/>
      </dsp:nvSpPr>
      <dsp:spPr>
        <a:xfrm>
          <a:off x="1401136" y="2117030"/>
          <a:ext cx="1119410" cy="111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Propose</a:t>
          </a:r>
        </a:p>
      </dsp:txBody>
      <dsp:txXfrm>
        <a:off x="1401136" y="2117030"/>
        <a:ext cx="1119410" cy="1119410"/>
      </dsp:txXfrm>
    </dsp:sp>
    <dsp:sp modelId="{50779CDB-5C22-794C-BC13-8FE62F5C61A0}">
      <dsp:nvSpPr>
        <dsp:cNvPr id="0" name=""/>
        <dsp:cNvSpPr/>
      </dsp:nvSpPr>
      <dsp:spPr>
        <a:xfrm>
          <a:off x="1633125" y="-7"/>
          <a:ext cx="4201348" cy="4201348"/>
        </a:xfrm>
        <a:prstGeom prst="circularArrow">
          <a:avLst>
            <a:gd name="adj1" fmla="val 5196"/>
            <a:gd name="adj2" fmla="val 335581"/>
            <a:gd name="adj3" fmla="val 12299367"/>
            <a:gd name="adj4" fmla="val 10769824"/>
            <a:gd name="adj5" fmla="val 6062"/>
          </a:avLst>
        </a:prstGeom>
        <a:gradFill flip="none" rotWithShape="1">
          <a:gsLst>
            <a:gs pos="0">
              <a:srgbClr val="FF66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47DC0-D161-5B48-96FC-405CD6A27BCF}">
      <dsp:nvSpPr>
        <dsp:cNvPr id="0" name=""/>
        <dsp:cNvSpPr/>
      </dsp:nvSpPr>
      <dsp:spPr>
        <a:xfrm>
          <a:off x="2078346" y="32793"/>
          <a:ext cx="1119410" cy="111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</a:p>
      </dsp:txBody>
      <dsp:txXfrm>
        <a:off x="2078346" y="32793"/>
        <a:ext cx="1119410" cy="1119410"/>
      </dsp:txXfrm>
    </dsp:sp>
    <dsp:sp modelId="{796F9B91-219B-6A4D-A2AE-06CA9022E70D}">
      <dsp:nvSpPr>
        <dsp:cNvPr id="0" name=""/>
        <dsp:cNvSpPr/>
      </dsp:nvSpPr>
      <dsp:spPr>
        <a:xfrm>
          <a:off x="1633125" y="-7"/>
          <a:ext cx="4201348" cy="4201348"/>
        </a:xfrm>
        <a:prstGeom prst="circularArrow">
          <a:avLst>
            <a:gd name="adj1" fmla="val 5196"/>
            <a:gd name="adj2" fmla="val 335581"/>
            <a:gd name="adj3" fmla="val 16867085"/>
            <a:gd name="adj4" fmla="val 15197334"/>
            <a:gd name="adj5" fmla="val 6062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53F8-6EF5-F24B-BC56-338FDD6FAD59}">
      <dsp:nvSpPr>
        <dsp:cNvPr id="0" name=""/>
        <dsp:cNvSpPr/>
      </dsp:nvSpPr>
      <dsp:spPr>
        <a:xfrm>
          <a:off x="4359908" y="39460"/>
          <a:ext cx="1299809" cy="12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Study Science</a:t>
          </a:r>
        </a:p>
      </dsp:txBody>
      <dsp:txXfrm>
        <a:off x="4359908" y="39460"/>
        <a:ext cx="1299809" cy="1299809"/>
      </dsp:txXfrm>
    </dsp:sp>
    <dsp:sp modelId="{E135F89C-29CC-EA47-9B02-AA75CAC6591A}">
      <dsp:nvSpPr>
        <dsp:cNvPr id="0" name=""/>
        <dsp:cNvSpPr/>
      </dsp:nvSpPr>
      <dsp:spPr>
        <a:xfrm>
          <a:off x="1298574" y="1410"/>
          <a:ext cx="4878033" cy="4878033"/>
        </a:xfrm>
        <a:prstGeom prst="circularArrow">
          <a:avLst>
            <a:gd name="adj1" fmla="val 5196"/>
            <a:gd name="adj2" fmla="val 335610"/>
            <a:gd name="adj3" fmla="val 21294475"/>
            <a:gd name="adj4" fmla="val 19765158"/>
            <a:gd name="adj5" fmla="val 6062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40A66-B879-A940-986A-8270537C5AF0}">
      <dsp:nvSpPr>
        <dsp:cNvPr id="0" name=""/>
        <dsp:cNvSpPr/>
      </dsp:nvSpPr>
      <dsp:spPr>
        <a:xfrm>
          <a:off x="4315567" y="2459369"/>
          <a:ext cx="2961042" cy="12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 similar projects, possible companies</a:t>
          </a:r>
        </a:p>
      </dsp:txBody>
      <dsp:txXfrm>
        <a:off x="4315567" y="2459369"/>
        <a:ext cx="2961042" cy="1299809"/>
      </dsp:txXfrm>
    </dsp:sp>
    <dsp:sp modelId="{8D71F70C-1C6A-0948-A091-AEB661548A8E}">
      <dsp:nvSpPr>
        <dsp:cNvPr id="0" name=""/>
        <dsp:cNvSpPr/>
      </dsp:nvSpPr>
      <dsp:spPr>
        <a:xfrm>
          <a:off x="1298574" y="1410"/>
          <a:ext cx="4878033" cy="4878033"/>
        </a:xfrm>
        <a:prstGeom prst="circularArrow">
          <a:avLst>
            <a:gd name="adj1" fmla="val 5196"/>
            <a:gd name="adj2" fmla="val 335610"/>
            <a:gd name="adj3" fmla="val 4021732"/>
            <a:gd name="adj4" fmla="val 2252259"/>
            <a:gd name="adj5" fmla="val 6062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A3349-4369-C044-89CA-90CB9F67AF58}">
      <dsp:nvSpPr>
        <dsp:cNvPr id="0" name=""/>
        <dsp:cNvSpPr/>
      </dsp:nvSpPr>
      <dsp:spPr>
        <a:xfrm>
          <a:off x="3091144" y="3954955"/>
          <a:ext cx="1292894" cy="12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Contact , contact , contact,  people &amp; players</a:t>
          </a:r>
        </a:p>
      </dsp:txBody>
      <dsp:txXfrm>
        <a:off x="3091144" y="3954955"/>
        <a:ext cx="1292894" cy="1299809"/>
      </dsp:txXfrm>
    </dsp:sp>
    <dsp:sp modelId="{2C86C44C-2BEA-6F4B-98B6-CFE92D063DD5}">
      <dsp:nvSpPr>
        <dsp:cNvPr id="0" name=""/>
        <dsp:cNvSpPr/>
      </dsp:nvSpPr>
      <dsp:spPr>
        <a:xfrm>
          <a:off x="1298574" y="1410"/>
          <a:ext cx="4878033" cy="4878033"/>
        </a:xfrm>
        <a:prstGeom prst="circularArrow">
          <a:avLst>
            <a:gd name="adj1" fmla="val 5196"/>
            <a:gd name="adj2" fmla="val 335610"/>
            <a:gd name="adj3" fmla="val 8212131"/>
            <a:gd name="adj4" fmla="val 6442658"/>
            <a:gd name="adj5" fmla="val 6062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D5FE7-E2A9-1144-9E5F-2EF860E806CF}">
      <dsp:nvSpPr>
        <dsp:cNvPr id="0" name=""/>
        <dsp:cNvSpPr/>
      </dsp:nvSpPr>
      <dsp:spPr>
        <a:xfrm>
          <a:off x="1029189" y="2459369"/>
          <a:ext cx="1299809" cy="12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your conclusion?</a:t>
          </a:r>
        </a:p>
      </dsp:txBody>
      <dsp:txXfrm>
        <a:off x="1029189" y="2459369"/>
        <a:ext cx="1299809" cy="1299809"/>
      </dsp:txXfrm>
    </dsp:sp>
    <dsp:sp modelId="{50779CDB-5C22-794C-BC13-8FE62F5C61A0}">
      <dsp:nvSpPr>
        <dsp:cNvPr id="0" name=""/>
        <dsp:cNvSpPr/>
      </dsp:nvSpPr>
      <dsp:spPr>
        <a:xfrm>
          <a:off x="1298574" y="1410"/>
          <a:ext cx="4878033" cy="4878033"/>
        </a:xfrm>
        <a:prstGeom prst="circularArrow">
          <a:avLst>
            <a:gd name="adj1" fmla="val 5196"/>
            <a:gd name="adj2" fmla="val 335610"/>
            <a:gd name="adj3" fmla="val 12299232"/>
            <a:gd name="adj4" fmla="val 10769915"/>
            <a:gd name="adj5" fmla="val 6062"/>
          </a:avLst>
        </a:prstGeom>
        <a:gradFill flip="none" rotWithShape="1">
          <a:gsLst>
            <a:gs pos="0">
              <a:srgbClr val="FF66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47DC0-D161-5B48-96FC-405CD6A27BCF}">
      <dsp:nvSpPr>
        <dsp:cNvPr id="0" name=""/>
        <dsp:cNvSpPr/>
      </dsp:nvSpPr>
      <dsp:spPr>
        <a:xfrm>
          <a:off x="1815465" y="39460"/>
          <a:ext cx="1299809" cy="12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K2B project</a:t>
          </a:r>
        </a:p>
      </dsp:txBody>
      <dsp:txXfrm>
        <a:off x="1815465" y="39460"/>
        <a:ext cx="1299809" cy="1299809"/>
      </dsp:txXfrm>
    </dsp:sp>
    <dsp:sp modelId="{796F9B91-219B-6A4D-A2AE-06CA9022E70D}">
      <dsp:nvSpPr>
        <dsp:cNvPr id="0" name=""/>
        <dsp:cNvSpPr/>
      </dsp:nvSpPr>
      <dsp:spPr>
        <a:xfrm>
          <a:off x="1298574" y="1410"/>
          <a:ext cx="4878033" cy="4878033"/>
        </a:xfrm>
        <a:prstGeom prst="circularArrow">
          <a:avLst>
            <a:gd name="adj1" fmla="val 5196"/>
            <a:gd name="adj2" fmla="val 335610"/>
            <a:gd name="adj3" fmla="val 16866961"/>
            <a:gd name="adj4" fmla="val 15197429"/>
            <a:gd name="adj5" fmla="val 6062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B3D8-0473-6A4A-A0BD-B35175667DED}">
      <dsp:nvSpPr>
        <dsp:cNvPr id="0" name=""/>
        <dsp:cNvSpPr/>
      </dsp:nvSpPr>
      <dsp:spPr>
        <a:xfrm>
          <a:off x="622934" y="0"/>
          <a:ext cx="705993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7EF34C-3264-6A4D-8A61-44DB9B2648CF}">
      <dsp:nvSpPr>
        <dsp:cNvPr id="0" name=""/>
        <dsp:cNvSpPr/>
      </dsp:nvSpPr>
      <dsp:spPr>
        <a:xfrm>
          <a:off x="4055" y="1357788"/>
          <a:ext cx="1974046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Junk</a:t>
          </a:r>
        </a:p>
      </dsp:txBody>
      <dsp:txXfrm>
        <a:off x="92431" y="1446164"/>
        <a:ext cx="1797294" cy="1633633"/>
      </dsp:txXfrm>
    </dsp:sp>
    <dsp:sp modelId="{7617CC0F-A79A-BC42-8034-31F7F6A3CF58}">
      <dsp:nvSpPr>
        <dsp:cNvPr id="0" name=""/>
        <dsp:cNvSpPr/>
      </dsp:nvSpPr>
      <dsp:spPr>
        <a:xfrm>
          <a:off x="2111936" y="1357788"/>
          <a:ext cx="1974046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Go back to lab</a:t>
          </a:r>
        </a:p>
      </dsp:txBody>
      <dsp:txXfrm>
        <a:off x="2200312" y="1446164"/>
        <a:ext cx="1797294" cy="1633633"/>
      </dsp:txXfrm>
    </dsp:sp>
    <dsp:sp modelId="{6B68B70A-2066-D14A-A2B8-F0529DD50AF0}">
      <dsp:nvSpPr>
        <dsp:cNvPr id="0" name=""/>
        <dsp:cNvSpPr/>
      </dsp:nvSpPr>
      <dsp:spPr>
        <a:xfrm>
          <a:off x="4219816" y="1357788"/>
          <a:ext cx="1974046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License out</a:t>
          </a:r>
        </a:p>
      </dsp:txBody>
      <dsp:txXfrm>
        <a:off x="4308192" y="1446164"/>
        <a:ext cx="1797294" cy="1633633"/>
      </dsp:txXfrm>
    </dsp:sp>
    <dsp:sp modelId="{DF6F5E72-FB92-4040-A8F2-1A68EFD67A08}">
      <dsp:nvSpPr>
        <dsp:cNvPr id="0" name=""/>
        <dsp:cNvSpPr/>
      </dsp:nvSpPr>
      <dsp:spPr>
        <a:xfrm>
          <a:off x="6327697" y="1357788"/>
          <a:ext cx="1974046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Spin-off</a:t>
          </a:r>
        </a:p>
      </dsp:txBody>
      <dsp:txXfrm>
        <a:off x="6416073" y="1446164"/>
        <a:ext cx="1797294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B9964-FF2B-534E-9E44-939E4A5C5718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01443-9EC5-A245-8F7F-1CA5F70DA95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7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Calibri" charset="0"/>
              </a:rPr>
              <a:t>SO YOU ARE TOTALLY ARMED TO FACE THE FEAR!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2B3FAE8-235C-ED49-A999-A58F89B519D9}" type="slidenum">
              <a:rPr lang="en-GB" sz="1200"/>
              <a:pPr eaLnBrk="1" hangingPunct="1"/>
              <a:t>26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2FAB-EA37-47E3-B9DD-8E87123EB3C7}" type="datetime1">
              <a:rPr lang="en-US" smtClean="0"/>
              <a:pPr/>
              <a:t>2/18/19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1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53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41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2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9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3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39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9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86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7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31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2/18/19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90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2FAB-EA37-47E3-B9DD-8E87123EB3C7}" type="datetime1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013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53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 lIns="91178" tIns="45595" rIns="91178" bIns="45595"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8" tIns="45595" rIns="91178" bIns="455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8" tIns="45595" rIns="91178" bIns="45595"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178" tIns="45595" rIns="91178" bIns="45595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  <a:prstGeom prst="rect">
            <a:avLst/>
          </a:prstGeom>
        </p:spPr>
        <p:txBody>
          <a:bodyPr lIns="91178" tIns="45595" rIns="91178" bIns="45595"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178" tIns="45595" rIns="91178" bIns="4559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8" tIns="45595" rIns="91178" bIns="45595"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178" tIns="45595" rIns="91178" bIns="4559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178" tIns="45595" rIns="91178" bIns="4559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8" tIns="45595" rIns="91178" bIns="45595"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178" tIns="45595" rIns="91178" bIns="45595" anchor="b"/>
          <a:lstStyle>
            <a:lvl1pPr marL="0" indent="0">
              <a:buNone/>
              <a:defRPr sz="2400" b="1"/>
            </a:lvl1pPr>
            <a:lvl2pPr marL="455900" indent="0">
              <a:buNone/>
              <a:defRPr sz="2000" b="1"/>
            </a:lvl2pPr>
            <a:lvl3pPr marL="911800" indent="0">
              <a:buNone/>
              <a:defRPr sz="1800" b="1"/>
            </a:lvl3pPr>
            <a:lvl4pPr marL="1367700" indent="0">
              <a:buNone/>
              <a:defRPr sz="1600" b="1"/>
            </a:lvl4pPr>
            <a:lvl5pPr marL="1823592" indent="0">
              <a:buNone/>
              <a:defRPr sz="1600" b="1"/>
            </a:lvl5pPr>
            <a:lvl6pPr marL="2279488" indent="0">
              <a:buNone/>
              <a:defRPr sz="1600" b="1"/>
            </a:lvl6pPr>
            <a:lvl7pPr marL="2735390" indent="0">
              <a:buNone/>
              <a:defRPr sz="1600" b="1"/>
            </a:lvl7pPr>
            <a:lvl8pPr marL="3191283" indent="0">
              <a:buNone/>
              <a:defRPr sz="1600" b="1"/>
            </a:lvl8pPr>
            <a:lvl9pPr marL="3647183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178" tIns="45595" rIns="91178" bIns="4559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178" tIns="45595" rIns="91178" bIns="45595" anchor="b"/>
          <a:lstStyle>
            <a:lvl1pPr marL="0" indent="0">
              <a:buNone/>
              <a:defRPr sz="2400" b="1"/>
            </a:lvl1pPr>
            <a:lvl2pPr marL="455900" indent="0">
              <a:buNone/>
              <a:defRPr sz="2000" b="1"/>
            </a:lvl2pPr>
            <a:lvl3pPr marL="911800" indent="0">
              <a:buNone/>
              <a:defRPr sz="1800" b="1"/>
            </a:lvl3pPr>
            <a:lvl4pPr marL="1367700" indent="0">
              <a:buNone/>
              <a:defRPr sz="1600" b="1"/>
            </a:lvl4pPr>
            <a:lvl5pPr marL="1823592" indent="0">
              <a:buNone/>
              <a:defRPr sz="1600" b="1"/>
            </a:lvl5pPr>
            <a:lvl6pPr marL="2279488" indent="0">
              <a:buNone/>
              <a:defRPr sz="1600" b="1"/>
            </a:lvl6pPr>
            <a:lvl7pPr marL="2735390" indent="0">
              <a:buNone/>
              <a:defRPr sz="1600" b="1"/>
            </a:lvl7pPr>
            <a:lvl8pPr marL="3191283" indent="0">
              <a:buNone/>
              <a:defRPr sz="1600" b="1"/>
            </a:lvl8pPr>
            <a:lvl9pPr marL="3647183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178" tIns="45595" rIns="91178" bIns="4559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8" tIns="45595" rIns="91178" bIns="45595"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  <a:prstGeom prst="rect">
            <a:avLst/>
          </a:prstGeom>
        </p:spPr>
        <p:txBody>
          <a:bodyPr lIns="91178" tIns="45595" rIns="91178" bIns="45595"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5"/>
            <a:ext cx="5111750" cy="5853113"/>
          </a:xfrm>
          <a:prstGeom prst="rect">
            <a:avLst/>
          </a:prstGeom>
        </p:spPr>
        <p:txBody>
          <a:bodyPr lIns="91178" tIns="45595" rIns="91178" bIns="4559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25"/>
            <a:ext cx="3008313" cy="4691063"/>
          </a:xfrm>
          <a:prstGeom prst="rect">
            <a:avLst/>
          </a:prstGeom>
        </p:spPr>
        <p:txBody>
          <a:bodyPr lIns="91178" tIns="45595" rIns="91178" bIns="45595"/>
          <a:lstStyle>
            <a:lvl1pPr marL="0" indent="0">
              <a:buNone/>
              <a:defRPr sz="1400"/>
            </a:lvl1pPr>
            <a:lvl2pPr marL="455900" indent="0">
              <a:buNone/>
              <a:defRPr sz="1200"/>
            </a:lvl2pPr>
            <a:lvl3pPr marL="911800" indent="0">
              <a:buNone/>
              <a:defRPr sz="1000"/>
            </a:lvl3pPr>
            <a:lvl4pPr marL="1367700" indent="0">
              <a:buNone/>
              <a:defRPr sz="900"/>
            </a:lvl4pPr>
            <a:lvl5pPr marL="1823592" indent="0">
              <a:buNone/>
              <a:defRPr sz="900"/>
            </a:lvl5pPr>
            <a:lvl6pPr marL="2279488" indent="0">
              <a:buNone/>
              <a:defRPr sz="900"/>
            </a:lvl6pPr>
            <a:lvl7pPr marL="2735390" indent="0">
              <a:buNone/>
              <a:defRPr sz="900"/>
            </a:lvl7pPr>
            <a:lvl8pPr marL="3191283" indent="0">
              <a:buNone/>
              <a:defRPr sz="900"/>
            </a:lvl8pPr>
            <a:lvl9pPr marL="3647183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178" tIns="45595" rIns="91178" bIns="45595"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178" tIns="45595" rIns="91178" bIns="45595"/>
          <a:lstStyle>
            <a:lvl1pPr marL="0" indent="0">
              <a:buNone/>
              <a:defRPr sz="3200"/>
            </a:lvl1pPr>
            <a:lvl2pPr marL="455900" indent="0">
              <a:buNone/>
              <a:defRPr sz="2800"/>
            </a:lvl2pPr>
            <a:lvl3pPr marL="911800" indent="0">
              <a:buNone/>
              <a:defRPr sz="2400"/>
            </a:lvl3pPr>
            <a:lvl4pPr marL="1367700" indent="0">
              <a:buNone/>
              <a:defRPr sz="2000"/>
            </a:lvl4pPr>
            <a:lvl5pPr marL="1823592" indent="0">
              <a:buNone/>
              <a:defRPr sz="2000"/>
            </a:lvl5pPr>
            <a:lvl6pPr marL="2279488" indent="0">
              <a:buNone/>
              <a:defRPr sz="2000"/>
            </a:lvl6pPr>
            <a:lvl7pPr marL="2735390" indent="0">
              <a:buNone/>
              <a:defRPr sz="2000"/>
            </a:lvl7pPr>
            <a:lvl8pPr marL="3191283" indent="0">
              <a:buNone/>
              <a:defRPr sz="2000"/>
            </a:lvl8pPr>
            <a:lvl9pPr marL="36471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8" tIns="45595" rIns="91178" bIns="45595"/>
          <a:lstStyle>
            <a:lvl1pPr marL="0" indent="0">
              <a:buNone/>
              <a:defRPr sz="1400"/>
            </a:lvl1pPr>
            <a:lvl2pPr marL="455900" indent="0">
              <a:buNone/>
              <a:defRPr sz="1200"/>
            </a:lvl2pPr>
            <a:lvl3pPr marL="911800" indent="0">
              <a:buNone/>
              <a:defRPr sz="1000"/>
            </a:lvl3pPr>
            <a:lvl4pPr marL="1367700" indent="0">
              <a:buNone/>
              <a:defRPr sz="900"/>
            </a:lvl4pPr>
            <a:lvl5pPr marL="1823592" indent="0">
              <a:buNone/>
              <a:defRPr sz="900"/>
            </a:lvl5pPr>
            <a:lvl6pPr marL="2279488" indent="0">
              <a:buNone/>
              <a:defRPr sz="900"/>
            </a:lvl6pPr>
            <a:lvl7pPr marL="2735390" indent="0">
              <a:buNone/>
              <a:defRPr sz="900"/>
            </a:lvl7pPr>
            <a:lvl8pPr marL="3191283" indent="0">
              <a:buNone/>
              <a:defRPr sz="900"/>
            </a:lvl8pPr>
            <a:lvl9pPr marL="3647183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8" tIns="45595" rIns="91178" bIns="45595"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178" tIns="45595" rIns="91178" bIns="45595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  <a:prstGeom prst="rect">
            <a:avLst/>
          </a:prstGeom>
        </p:spPr>
        <p:txBody>
          <a:bodyPr vert="eaVert" lIns="91178" tIns="45595" rIns="91178" bIns="45595"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  <a:prstGeom prst="rect">
            <a:avLst/>
          </a:prstGeom>
        </p:spPr>
        <p:txBody>
          <a:bodyPr vert="eaVert" lIns="91178" tIns="45595" rIns="91178" bIns="45595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2219B96-023A-6141-9BC3-5F66920C5A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5900"/>
              <a:t>2/18/19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5"/>
            <a:ext cx="2895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5"/>
            <a:ext cx="2133600" cy="365125"/>
          </a:xfrm>
          <a:prstGeom prst="rect">
            <a:avLst/>
          </a:prstGeom>
        </p:spPr>
        <p:txBody>
          <a:bodyPr lIns="91178" tIns="45595" rIns="91178" bIns="45595"/>
          <a:lstStyle/>
          <a:p>
            <a:pPr defTabSz="455900"/>
            <a:fld id="{165E494A-02CF-5041-828E-76BD132B3574}" type="slidenum">
              <a:rPr lang="en-GB" smtClean="0">
                <a:solidFill>
                  <a:prstClr val="black"/>
                </a:solidFill>
                <a:latin typeface="Calibri"/>
              </a:rPr>
              <a:pPr defTabSz="455900"/>
              <a:t>‹nº›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062"/>
            <a:ext cx="7772400" cy="1470388"/>
          </a:xfrm>
          <a:prstGeom prst="rect">
            <a:avLst/>
          </a:prstGeom>
        </p:spPr>
        <p:txBody>
          <a:bodyPr lIns="42180" tIns="21090" rIns="42180" bIns="21090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872"/>
          </a:xfrm>
          <a:prstGeom prst="rect">
            <a:avLst/>
          </a:prstGeom>
        </p:spPr>
        <p:txBody>
          <a:bodyPr lIns="42180" tIns="21090" rIns="42180" bIns="21090"/>
          <a:lstStyle>
            <a:lvl1pPr marL="0" indent="0" algn="ctr">
              <a:buNone/>
              <a:defRPr/>
            </a:lvl1pPr>
            <a:lvl2pPr marL="210902" indent="0" algn="ctr">
              <a:buNone/>
              <a:defRPr/>
            </a:lvl2pPr>
            <a:lvl3pPr marL="421804" indent="0" algn="ctr">
              <a:buNone/>
              <a:defRPr/>
            </a:lvl3pPr>
            <a:lvl4pPr marL="632705" indent="0" algn="ctr">
              <a:buNone/>
              <a:defRPr/>
            </a:lvl4pPr>
            <a:lvl5pPr marL="843607" indent="0" algn="ctr">
              <a:buNone/>
              <a:defRPr/>
            </a:lvl5pPr>
            <a:lvl6pPr marL="1054509" indent="0" algn="ctr">
              <a:buNone/>
              <a:defRPr/>
            </a:lvl6pPr>
            <a:lvl7pPr marL="1265409" indent="0" algn="ctr">
              <a:buNone/>
              <a:defRPr/>
            </a:lvl7pPr>
            <a:lvl8pPr marL="1476313" indent="0" algn="ctr">
              <a:buNone/>
              <a:defRPr/>
            </a:lvl8pPr>
            <a:lvl9pPr marL="1687213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8901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42180" tIns="21090" rIns="42180" bIns="21090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42180" tIns="21090" rIns="42180" bIns="2109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842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539" y="4407081"/>
            <a:ext cx="7772400" cy="1361803"/>
          </a:xfrm>
          <a:prstGeom prst="rect">
            <a:avLst/>
          </a:prstGeom>
        </p:spPr>
        <p:txBody>
          <a:bodyPr lIns="42180" tIns="21090" rIns="42180" bIns="21090" anchor="t"/>
          <a:lstStyle>
            <a:lvl1pPr algn="l">
              <a:defRPr sz="18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539" y="2906486"/>
            <a:ext cx="7772400" cy="1500596"/>
          </a:xfrm>
          <a:prstGeom prst="rect">
            <a:avLst/>
          </a:prstGeom>
        </p:spPr>
        <p:txBody>
          <a:bodyPr lIns="42180" tIns="21090" rIns="42180" bIns="21090" anchor="b"/>
          <a:lstStyle>
            <a:lvl1pPr marL="0" indent="0">
              <a:buNone/>
              <a:defRPr sz="900"/>
            </a:lvl1pPr>
            <a:lvl2pPr marL="210902" indent="0">
              <a:buNone/>
              <a:defRPr sz="800"/>
            </a:lvl2pPr>
            <a:lvl3pPr marL="421804" indent="0">
              <a:buNone/>
              <a:defRPr sz="700"/>
            </a:lvl3pPr>
            <a:lvl4pPr marL="632705" indent="0">
              <a:buNone/>
              <a:defRPr sz="600"/>
            </a:lvl4pPr>
            <a:lvl5pPr marL="843607" indent="0">
              <a:buNone/>
              <a:defRPr sz="600"/>
            </a:lvl5pPr>
            <a:lvl6pPr marL="1054509" indent="0">
              <a:buNone/>
              <a:defRPr sz="600"/>
            </a:lvl6pPr>
            <a:lvl7pPr marL="1265409" indent="0">
              <a:buNone/>
              <a:defRPr sz="600"/>
            </a:lvl7pPr>
            <a:lvl8pPr marL="1476313" indent="0">
              <a:buNone/>
              <a:defRPr sz="600"/>
            </a:lvl8pPr>
            <a:lvl9pPr marL="1687213" indent="0">
              <a:buNone/>
              <a:defRPr sz="6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9059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42180" tIns="21090" rIns="42180" bIns="21090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82143" cy="4526280"/>
          </a:xfrm>
          <a:prstGeom prst="rect">
            <a:avLst/>
          </a:prstGeom>
        </p:spPr>
        <p:txBody>
          <a:bodyPr lIns="42180" tIns="21090" rIns="42180" bIns="21090"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04658" y="1600200"/>
            <a:ext cx="4082143" cy="4526280"/>
          </a:xfrm>
          <a:prstGeom prst="rect">
            <a:avLst/>
          </a:prstGeom>
        </p:spPr>
        <p:txBody>
          <a:bodyPr lIns="42180" tIns="21090" rIns="42180" bIns="21090"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241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42180" tIns="21090" rIns="42180" bIns="21090"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1" y="1534886"/>
            <a:ext cx="4039961" cy="640080"/>
          </a:xfrm>
          <a:prstGeom prst="rect">
            <a:avLst/>
          </a:prstGeom>
        </p:spPr>
        <p:txBody>
          <a:bodyPr lIns="42180" tIns="21090" rIns="42180" bIns="21090" anchor="b"/>
          <a:lstStyle>
            <a:lvl1pPr marL="0" indent="0">
              <a:buNone/>
              <a:defRPr sz="1100" b="1"/>
            </a:lvl1pPr>
            <a:lvl2pPr marL="210902" indent="0">
              <a:buNone/>
              <a:defRPr sz="900" b="1"/>
            </a:lvl2pPr>
            <a:lvl3pPr marL="421804" indent="0">
              <a:buNone/>
              <a:defRPr sz="800" b="1"/>
            </a:lvl3pPr>
            <a:lvl4pPr marL="632705" indent="0">
              <a:buNone/>
              <a:defRPr sz="700" b="1"/>
            </a:lvl4pPr>
            <a:lvl5pPr marL="843607" indent="0">
              <a:buNone/>
              <a:defRPr sz="700" b="1"/>
            </a:lvl5pPr>
            <a:lvl6pPr marL="1054509" indent="0">
              <a:buNone/>
              <a:defRPr sz="700" b="1"/>
            </a:lvl6pPr>
            <a:lvl7pPr marL="1265409" indent="0">
              <a:buNone/>
              <a:defRPr sz="700" b="1"/>
            </a:lvl7pPr>
            <a:lvl8pPr marL="1476313" indent="0">
              <a:buNone/>
              <a:defRPr sz="700" b="1"/>
            </a:lvl8pPr>
            <a:lvl9pPr marL="1687213" indent="0">
              <a:buNone/>
              <a:defRPr sz="7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1" y="2174966"/>
            <a:ext cx="4039961" cy="3951514"/>
          </a:xfrm>
          <a:prstGeom prst="rect">
            <a:avLst/>
          </a:prstGeom>
        </p:spPr>
        <p:txBody>
          <a:bodyPr lIns="42180" tIns="21090" rIns="42180" bIns="21090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4798" y="1534886"/>
            <a:ext cx="4042002" cy="640080"/>
          </a:xfrm>
          <a:prstGeom prst="rect">
            <a:avLst/>
          </a:prstGeom>
        </p:spPr>
        <p:txBody>
          <a:bodyPr lIns="42180" tIns="21090" rIns="42180" bIns="21090" anchor="b"/>
          <a:lstStyle>
            <a:lvl1pPr marL="0" indent="0">
              <a:buNone/>
              <a:defRPr sz="1100" b="1"/>
            </a:lvl1pPr>
            <a:lvl2pPr marL="210902" indent="0">
              <a:buNone/>
              <a:defRPr sz="900" b="1"/>
            </a:lvl2pPr>
            <a:lvl3pPr marL="421804" indent="0">
              <a:buNone/>
              <a:defRPr sz="800" b="1"/>
            </a:lvl3pPr>
            <a:lvl4pPr marL="632705" indent="0">
              <a:buNone/>
              <a:defRPr sz="700" b="1"/>
            </a:lvl4pPr>
            <a:lvl5pPr marL="843607" indent="0">
              <a:buNone/>
              <a:defRPr sz="700" b="1"/>
            </a:lvl5pPr>
            <a:lvl6pPr marL="1054509" indent="0">
              <a:buNone/>
              <a:defRPr sz="700" b="1"/>
            </a:lvl6pPr>
            <a:lvl7pPr marL="1265409" indent="0">
              <a:buNone/>
              <a:defRPr sz="700" b="1"/>
            </a:lvl7pPr>
            <a:lvl8pPr marL="1476313" indent="0">
              <a:buNone/>
              <a:defRPr sz="700" b="1"/>
            </a:lvl8pPr>
            <a:lvl9pPr marL="1687213" indent="0">
              <a:buNone/>
              <a:defRPr sz="7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4798" y="2174966"/>
            <a:ext cx="4042002" cy="3951514"/>
          </a:xfrm>
          <a:prstGeom prst="rect">
            <a:avLst/>
          </a:prstGeom>
        </p:spPr>
        <p:txBody>
          <a:bodyPr lIns="42180" tIns="21090" rIns="42180" bIns="21090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035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42180" tIns="21090" rIns="42180" bIns="21090"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6995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3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2687"/>
            <a:ext cx="3008539" cy="1162594"/>
          </a:xfrm>
          <a:prstGeom prst="rect">
            <a:avLst/>
          </a:prstGeom>
        </p:spPr>
        <p:txBody>
          <a:bodyPr lIns="42180" tIns="21090" rIns="42180" bIns="21090" anchor="b"/>
          <a:lstStyle>
            <a:lvl1pPr algn="l">
              <a:defRPr sz="9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281" y="272691"/>
            <a:ext cx="5111523" cy="5853793"/>
          </a:xfrm>
          <a:prstGeom prst="rect">
            <a:avLst/>
          </a:prstGeom>
        </p:spPr>
        <p:txBody>
          <a:bodyPr lIns="42180" tIns="21090" rIns="42180" bIns="21090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281"/>
            <a:ext cx="3008539" cy="4691199"/>
          </a:xfrm>
          <a:prstGeom prst="rect">
            <a:avLst/>
          </a:prstGeom>
        </p:spPr>
        <p:txBody>
          <a:bodyPr lIns="42180" tIns="21090" rIns="42180" bIns="21090"/>
          <a:lstStyle>
            <a:lvl1pPr marL="0" indent="0">
              <a:buNone/>
              <a:defRPr sz="600"/>
            </a:lvl1pPr>
            <a:lvl2pPr marL="210902" indent="0">
              <a:buNone/>
              <a:defRPr sz="600"/>
            </a:lvl2pPr>
            <a:lvl3pPr marL="421804" indent="0">
              <a:buNone/>
              <a:defRPr sz="500"/>
            </a:lvl3pPr>
            <a:lvl4pPr marL="632705" indent="0">
              <a:buNone/>
              <a:defRPr sz="400"/>
            </a:lvl4pPr>
            <a:lvl5pPr marL="843607" indent="0">
              <a:buNone/>
              <a:defRPr sz="400"/>
            </a:lvl5pPr>
            <a:lvl6pPr marL="1054509" indent="0">
              <a:buNone/>
              <a:defRPr sz="400"/>
            </a:lvl6pPr>
            <a:lvl7pPr marL="1265409" indent="0">
              <a:buNone/>
              <a:defRPr sz="400"/>
            </a:lvl7pPr>
            <a:lvl8pPr marL="1476313" indent="0">
              <a:buNone/>
              <a:defRPr sz="400"/>
            </a:lvl8pPr>
            <a:lvl9pPr marL="1687213" indent="0">
              <a:buNone/>
              <a:defRPr sz="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2966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61" y="4800600"/>
            <a:ext cx="5486400" cy="566601"/>
          </a:xfrm>
          <a:prstGeom prst="rect">
            <a:avLst/>
          </a:prstGeom>
        </p:spPr>
        <p:txBody>
          <a:bodyPr lIns="42180" tIns="21090" rIns="42180" bIns="21090" anchor="b"/>
          <a:lstStyle>
            <a:lvl1pPr algn="l">
              <a:defRPr sz="9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061" y="613138"/>
            <a:ext cx="5486400" cy="4114800"/>
          </a:xfrm>
          <a:prstGeom prst="rect">
            <a:avLst/>
          </a:prstGeom>
        </p:spPr>
        <p:txBody>
          <a:bodyPr lIns="42180" tIns="21090" rIns="42180" bIns="21090"/>
          <a:lstStyle>
            <a:lvl1pPr marL="0" indent="0">
              <a:buNone/>
              <a:defRPr sz="1500"/>
            </a:lvl1pPr>
            <a:lvl2pPr marL="210902" indent="0">
              <a:buNone/>
              <a:defRPr sz="1300"/>
            </a:lvl2pPr>
            <a:lvl3pPr marL="421804" indent="0">
              <a:buNone/>
              <a:defRPr sz="1100"/>
            </a:lvl3pPr>
            <a:lvl4pPr marL="632705" indent="0">
              <a:buNone/>
              <a:defRPr sz="900"/>
            </a:lvl4pPr>
            <a:lvl5pPr marL="843607" indent="0">
              <a:buNone/>
              <a:defRPr sz="900"/>
            </a:lvl5pPr>
            <a:lvl6pPr marL="1054509" indent="0">
              <a:buNone/>
              <a:defRPr sz="900"/>
            </a:lvl6pPr>
            <a:lvl7pPr marL="1265409" indent="0">
              <a:buNone/>
              <a:defRPr sz="900"/>
            </a:lvl7pPr>
            <a:lvl8pPr marL="1476313" indent="0">
              <a:buNone/>
              <a:defRPr sz="900"/>
            </a:lvl8pPr>
            <a:lvl9pPr marL="1687213" indent="0">
              <a:buNone/>
              <a:defRPr sz="900"/>
            </a:lvl9pPr>
          </a:lstStyle>
          <a:p>
            <a:pPr lvl="0"/>
            <a:endParaRPr lang="pt-PT" noProof="0">
              <a:sym typeface="Gill Sans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061" y="5367201"/>
            <a:ext cx="5486400" cy="804999"/>
          </a:xfrm>
          <a:prstGeom prst="rect">
            <a:avLst/>
          </a:prstGeom>
        </p:spPr>
        <p:txBody>
          <a:bodyPr lIns="42180" tIns="21090" rIns="42180" bIns="21090"/>
          <a:lstStyle>
            <a:lvl1pPr marL="0" indent="0">
              <a:buNone/>
              <a:defRPr sz="600"/>
            </a:lvl1pPr>
            <a:lvl2pPr marL="210902" indent="0">
              <a:buNone/>
              <a:defRPr sz="600"/>
            </a:lvl2pPr>
            <a:lvl3pPr marL="421804" indent="0">
              <a:buNone/>
              <a:defRPr sz="500"/>
            </a:lvl3pPr>
            <a:lvl4pPr marL="632705" indent="0">
              <a:buNone/>
              <a:defRPr sz="400"/>
            </a:lvl4pPr>
            <a:lvl5pPr marL="843607" indent="0">
              <a:buNone/>
              <a:defRPr sz="400"/>
            </a:lvl5pPr>
            <a:lvl6pPr marL="1054509" indent="0">
              <a:buNone/>
              <a:defRPr sz="400"/>
            </a:lvl6pPr>
            <a:lvl7pPr marL="1265409" indent="0">
              <a:buNone/>
              <a:defRPr sz="400"/>
            </a:lvl7pPr>
            <a:lvl8pPr marL="1476313" indent="0">
              <a:buNone/>
              <a:defRPr sz="400"/>
            </a:lvl8pPr>
            <a:lvl9pPr marL="1687213" indent="0">
              <a:buNone/>
              <a:defRPr sz="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9457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42180" tIns="21090" rIns="42180" bIns="21090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 lIns="42180" tIns="21090" rIns="42180" bIns="2109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800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  <a:prstGeom prst="rect">
            <a:avLst/>
          </a:prstGeom>
        </p:spPr>
        <p:txBody>
          <a:bodyPr vert="eaVert" lIns="42180" tIns="21090" rIns="42180" bIns="21090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106886" cy="5852160"/>
          </a:xfrm>
          <a:prstGeom prst="rect">
            <a:avLst/>
          </a:prstGeom>
        </p:spPr>
        <p:txBody>
          <a:bodyPr vert="eaVert" lIns="42180" tIns="21090" rIns="42180" bIns="2109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897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768CCC-9859-AE40-A4AD-B1753705FB4C}" type="datetimeFigureOut">
              <a:rPr lang="en-US" smtClean="0"/>
              <a:pPr/>
              <a:t>2/18/19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71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75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2/18/19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8717" y="6333068"/>
            <a:ext cx="142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4559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25" indent="-341925" algn="l" defTabSz="4559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844" indent="-284926" algn="l" defTabSz="4559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748" indent="-227950" algn="l" defTabSz="455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645" indent="-227950" algn="l" defTabSz="4559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548" indent="-227950" algn="l" defTabSz="4559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436" indent="-227950" algn="l" defTabSz="455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334" indent="-227950" algn="l" defTabSz="455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237" indent="-227950" algn="l" defTabSz="455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130" indent="-227950" algn="l" defTabSz="455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0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00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00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92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88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90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283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183" algn="l" defTabSz="455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1090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2180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632705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84360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56954" indent="-310494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61996" indent="-310494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7039" indent="-310494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72082" indent="-310494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77125" indent="-310494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88027" indent="-310494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98929" indent="-310494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909830" indent="-310494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20732" indent="-310494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0902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21804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32705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43607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54509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65409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76313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213" algn="l" defTabSz="421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FCUL_AULAS/IETT2016_2017/AULA%201/YouTube%20-%20Think%20Different.mp4" TargetMode="External"/><Relationship Id="rId1" Type="http://schemas.microsoft.com/office/2007/relationships/media" Target="file://localhost/FCUL_AULAS/IETT2016_2017/AULA%201/YouTube%20-%20Think%20Different.mp4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ide.espacenet.com/?locale=en_" TargetMode="External"/><Relationship Id="rId2" Type="http://schemas.openxmlformats.org/officeDocument/2006/relationships/hyperlink" Target="http://patentscope.wipo.int/search/en/search.js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pi.pt" TargetMode="External"/><Relationship Id="rId4" Type="http://schemas.openxmlformats.org/officeDocument/2006/relationships/hyperlink" Target="http://www.iapmei.p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845" y="2311385"/>
            <a:ext cx="90677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latin typeface="Verdana"/>
                <a:cs typeface="Verdana"/>
              </a:rPr>
              <a:t>TTC </a:t>
            </a:r>
            <a:r>
              <a:rPr lang="en-GB" sz="1600" b="1" cap="all" dirty="0">
                <a:latin typeface="Verdana"/>
                <a:cs typeface="Verdana"/>
              </a:rPr>
              <a:t>- </a:t>
            </a:r>
            <a:r>
              <a:rPr lang="en-GB" sz="1600" b="1" cap="all" dirty="0" err="1">
                <a:latin typeface="Verdana"/>
                <a:cs typeface="Verdana"/>
              </a:rPr>
              <a:t>Mestrado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em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Microbiologia</a:t>
            </a:r>
            <a:r>
              <a:rPr lang="en-GB" sz="1600" b="1" cap="all" dirty="0">
                <a:latin typeface="Verdana"/>
                <a:cs typeface="Verdana"/>
              </a:rPr>
              <a:t> APLICADA</a:t>
            </a: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IE </a:t>
            </a:r>
            <a:r>
              <a:rPr lang="en-GB" sz="1600" b="1" cap="all" dirty="0">
                <a:latin typeface="Verdana"/>
                <a:cs typeface="Verdana"/>
              </a:rPr>
              <a:t>- MESTRADO EM MATEMÁTICA APLICADA ECONOMIA &amp; GESTÃO</a:t>
            </a: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ITT </a:t>
            </a:r>
            <a:r>
              <a:rPr lang="en-GB" sz="1600" b="1" cap="all" dirty="0">
                <a:latin typeface="Verdana"/>
                <a:cs typeface="Verdana"/>
              </a:rPr>
              <a:t>– </a:t>
            </a:r>
            <a:r>
              <a:rPr lang="en-GB" sz="1600" b="1" cap="all" dirty="0" err="1">
                <a:latin typeface="Verdana"/>
                <a:cs typeface="Verdana"/>
              </a:rPr>
              <a:t>Engenharia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Biomédica</a:t>
            </a:r>
            <a:r>
              <a:rPr lang="en-GB" sz="1600" b="1" cap="all" dirty="0">
                <a:latin typeface="Verdana"/>
                <a:cs typeface="Verdana"/>
              </a:rPr>
              <a:t> e </a:t>
            </a:r>
            <a:r>
              <a:rPr lang="en-GB" sz="1600" b="1" cap="all" dirty="0" err="1">
                <a:latin typeface="Verdana"/>
                <a:cs typeface="Verdana"/>
              </a:rPr>
              <a:t>Biofísica</a:t>
            </a:r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IE/EMP </a:t>
            </a:r>
            <a:r>
              <a:rPr lang="en-GB" sz="1600" b="1" cap="all" dirty="0">
                <a:latin typeface="Verdana"/>
                <a:cs typeface="Verdana"/>
              </a:rPr>
              <a:t>- OPCIONAL PARA 2º CICLO/3º </a:t>
            </a:r>
            <a:r>
              <a:rPr lang="en-GB" sz="1600" b="1" cap="all" dirty="0" err="1">
                <a:latin typeface="Verdana"/>
                <a:cs typeface="Verdana"/>
              </a:rPr>
              <a:t>CiCLO</a:t>
            </a:r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AULA 1</a:t>
            </a: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18 </a:t>
            </a:r>
            <a:r>
              <a:rPr lang="en-GB" sz="1400" b="1" cap="all" dirty="0" err="1">
                <a:solidFill>
                  <a:srgbClr val="7F7F7F"/>
                </a:solidFill>
                <a:latin typeface="Verdana"/>
                <a:cs typeface="Verdana"/>
              </a:rPr>
              <a:t>Fev</a:t>
            </a:r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 2019</a:t>
            </a:r>
          </a:p>
          <a:p>
            <a:pPr algn="ctr"/>
            <a:endParaRPr lang="en-GB" sz="1400" b="1" cap="all" dirty="0">
              <a:solidFill>
                <a:srgbClr val="7F7F7F"/>
              </a:solidFill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820978"/>
            <a:ext cx="7109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solidFill>
                  <a:srgbClr val="000000"/>
                </a:solidFill>
                <a:latin typeface="Verdana"/>
                <a:cs typeface="Verdana"/>
              </a:rPr>
              <a:t>FCUL – 2018/2019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05197"/>
            <a:ext cx="510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/>
                <a:cs typeface="Verdana"/>
              </a:rPr>
              <a:t>Helena Vieira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412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4968552" cy="195562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5"/>
            <a:ext cx="1547664" cy="19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K2B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Initial Pitch (10 min)</a:t>
            </a:r>
          </a:p>
          <a:p>
            <a:pPr>
              <a:buNone/>
            </a:pPr>
            <a:r>
              <a:rPr lang="en-GB" sz="1600" dirty="0"/>
              <a:t>(value proposition, business concept, clarity/focus, passion, innovation, time)</a:t>
            </a:r>
          </a:p>
          <a:p>
            <a:pPr>
              <a:buNone/>
            </a:pPr>
            <a:endParaRPr lang="en-GB" sz="1600" dirty="0"/>
          </a:p>
          <a:p>
            <a:r>
              <a:rPr lang="en-GB" dirty="0"/>
              <a:t>Deliver </a:t>
            </a:r>
            <a:r>
              <a:rPr lang="en-GB" i="1" dirty="0"/>
              <a:t>Value proposition</a:t>
            </a:r>
            <a:r>
              <a:rPr lang="en-GB" dirty="0"/>
              <a:t> </a:t>
            </a:r>
            <a:r>
              <a:rPr lang="en-GB" sz="1700" dirty="0"/>
              <a:t>(on closed envelope)</a:t>
            </a:r>
            <a:endParaRPr lang="en-GB" sz="1700" i="1" dirty="0"/>
          </a:p>
          <a:p>
            <a:pPr>
              <a:buNone/>
            </a:pPr>
            <a:endParaRPr lang="en-GB" sz="1600" i="1" dirty="0"/>
          </a:p>
          <a:p>
            <a:r>
              <a:rPr lang="en-GB" dirty="0"/>
              <a:t>Intermediate Pitch (10 min) </a:t>
            </a:r>
            <a:r>
              <a:rPr lang="en-GB" sz="1600" dirty="0"/>
              <a:t>(problem, value proposition, business concept, business model, market/industry, cost estimation, team, clarity/focus, passion, innovation, time)</a:t>
            </a:r>
          </a:p>
          <a:p>
            <a:endParaRPr lang="en-GB" sz="1600" dirty="0"/>
          </a:p>
          <a:p>
            <a:r>
              <a:rPr lang="en-GB" dirty="0"/>
              <a:t>Final Pitch (5 min) </a:t>
            </a:r>
            <a:r>
              <a:rPr lang="en-GB" sz="1730" dirty="0"/>
              <a:t>(Problem, Value proposition, business concept, business model, market/industry, cost estimation, team, clarity/focus, passion, innovation, time)</a:t>
            </a:r>
          </a:p>
          <a:p>
            <a:pPr marL="36576" indent="0">
              <a:buNone/>
            </a:pPr>
            <a:endParaRPr lang="en-GB" sz="1700" dirty="0"/>
          </a:p>
          <a:p>
            <a:r>
              <a:rPr lang="en-GB" sz="2800" dirty="0"/>
              <a:t>Deliver executive Summary (ONLY IE) &amp; BM Canvas variations + final (one week after end of classes)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K2B Projects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K2B Projects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K2B Project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293" y="5628837"/>
            <a:ext cx="1588507" cy="6463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25000"/>
                  </a:schemeClr>
                </a:solidFill>
              </a:rPr>
              <a:t>Very incipient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5638800"/>
            <a:ext cx="2045707" cy="6463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25000"/>
                  </a:schemeClr>
                </a:solidFill>
              </a:rPr>
              <a:t>Near the market technology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GB" dirty="0"/>
              <a:t>ALEX OSTERWALDER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425" y="116632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WILL WE GET THERE?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22953"/>
            <a:ext cx="3828997" cy="54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911" y="2132856"/>
            <a:ext cx="5460309" cy="4566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30" y="6480743"/>
            <a:ext cx="5473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</a:t>
            </a:r>
            <a:r>
              <a:rPr lang="en-GB" dirty="0" err="1"/>
              <a:t>www.businessmodelgeneration.com</a:t>
            </a:r>
            <a:r>
              <a:rPr lang="en-GB" dirty="0"/>
              <a:t>/book</a:t>
            </a:r>
          </a:p>
        </p:txBody>
      </p:sp>
    </p:spTree>
    <p:extLst>
      <p:ext uri="{BB962C8B-B14F-4D97-AF65-F5344CB8AC3E}">
        <p14:creationId xmlns:p14="http://schemas.microsoft.com/office/powerpoint/2010/main" val="211524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8" y="1196752"/>
            <a:ext cx="7001259" cy="5174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6597352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/>
              <a:t>in: </a:t>
            </a:r>
            <a:r>
              <a:rPr lang="en-GB" sz="1000" dirty="0"/>
              <a:t>Business Model Generation, Alex </a:t>
            </a:r>
            <a:r>
              <a:rPr lang="en-GB" sz="1000" dirty="0" err="1"/>
              <a:t>Osterwalder</a:t>
            </a:r>
            <a:r>
              <a:rPr lang="en-GB" sz="1000" dirty="0"/>
              <a:t> &amp; Yves </a:t>
            </a:r>
            <a:r>
              <a:rPr lang="en-GB" sz="1000" dirty="0" err="1"/>
              <a:t>Pigneur</a:t>
            </a:r>
            <a:r>
              <a:rPr lang="en-GB" sz="1000" dirty="0"/>
              <a:t>, 2009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9425" y="116632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WILL WE GET THERE?</a:t>
            </a:r>
          </a:p>
        </p:txBody>
      </p:sp>
    </p:spTree>
    <p:extLst>
      <p:ext uri="{BB962C8B-B14F-4D97-AF65-F5344CB8AC3E}">
        <p14:creationId xmlns:p14="http://schemas.microsoft.com/office/powerpoint/2010/main" val="114774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4854"/>
            <a:ext cx="8686800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6597352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/>
              <a:t>in: </a:t>
            </a:r>
            <a:r>
              <a:rPr lang="en-GB" sz="1000" dirty="0"/>
              <a:t>Business Model Generation, Alex </a:t>
            </a:r>
            <a:r>
              <a:rPr lang="en-GB" sz="1000" dirty="0" err="1"/>
              <a:t>Osterwalder</a:t>
            </a:r>
            <a:r>
              <a:rPr lang="en-GB" sz="1000" dirty="0"/>
              <a:t> &amp; Yves </a:t>
            </a:r>
            <a:r>
              <a:rPr lang="en-GB" sz="1000" dirty="0" err="1"/>
              <a:t>Pigneur</a:t>
            </a:r>
            <a:r>
              <a:rPr lang="en-GB" sz="1000" dirty="0"/>
              <a:t>, 2009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9425" y="116632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WILL WE GET THERE?</a:t>
            </a:r>
          </a:p>
        </p:txBody>
      </p:sp>
    </p:spTree>
    <p:extLst>
      <p:ext uri="{BB962C8B-B14F-4D97-AF65-F5344CB8AC3E}">
        <p14:creationId xmlns:p14="http://schemas.microsoft.com/office/powerpoint/2010/main" val="124487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V_2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537189"/>
            <a:ext cx="2982433" cy="268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653580"/>
            <a:ext cx="3686706" cy="13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7206" tIns="98619" rIns="197206" bIns="98619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  <a:latin typeface="Verdana" pitchFamily="-109" charset="0"/>
              </a:rPr>
              <a:t>WHY ME?…</a:t>
            </a:r>
          </a:p>
          <a:p>
            <a:endParaRPr lang="en-GB" sz="3600" b="1" dirty="0">
              <a:solidFill>
                <a:prstClr val="white"/>
              </a:solidFill>
              <a:latin typeface="Verdana" pitchFamily="-10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915816" y="-268372"/>
            <a:ext cx="6408712" cy="758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7206" tIns="98619" rIns="197206" bIns="98619">
            <a:prstTxWarp prst="textNoShape">
              <a:avLst/>
            </a:prstTxWarp>
            <a:spAutoFit/>
          </a:bodyPr>
          <a:lstStyle/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- PhD in Biomedicine in </a:t>
            </a: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Imperial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College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of </a:t>
            </a: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London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, UK</a:t>
            </a: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University Professor for over 17 years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Lived abroad and </a:t>
            </a:r>
            <a:r>
              <a:rPr lang="en-GB" sz="1600" dirty="0" err="1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traveled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over more than 50 countries</a:t>
            </a: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pPr marL="285750" indent="-285750">
              <a:buFontTx/>
              <a:buChar char="-"/>
            </a:pP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Founder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and </a:t>
            </a: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CEO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of BIOALVO SA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- Invited Professor at FCUL for Innovation &amp; Entrepreneurship </a:t>
            </a: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pPr marL="285750" indent="-285750">
              <a:buFontTx/>
              <a:buChar char="-"/>
            </a:pP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Executive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Post-Graduation in </a:t>
            </a: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Harvard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Business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School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pPr marL="285750" indent="-285750">
              <a:buFontTx/>
              <a:buChar char="-"/>
            </a:pP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Mentor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of  NATIONAL NETWORK OF MENTOR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-  FP7/H2020 Expert for Innovation Calls</a:t>
            </a: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- </a:t>
            </a: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EU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/ </a:t>
            </a: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ONU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MARINE Expert</a:t>
            </a: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pPr marL="285750" indent="-285750">
              <a:buFontTx/>
              <a:buChar char="-"/>
            </a:pPr>
            <a:r>
              <a:rPr lang="en-GB" sz="1600" b="1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Founded</a:t>
            </a: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 MY.SKINMIX, UAU HOMES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Participated in more than 10 BP competitions and </a:t>
            </a:r>
            <a:r>
              <a:rPr lang="en-GB" sz="1600" dirty="0" err="1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accelarators</a:t>
            </a:r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r>
              <a:rPr lang="en-GB" sz="1600" dirty="0">
                <a:solidFill>
                  <a:srgbClr val="FFFFFF"/>
                </a:solidFill>
                <a:latin typeface="Verdana" pitchFamily="-109" charset="0"/>
                <a:ea typeface="Verdana" pitchFamily="-109" charset="0"/>
                <a:cs typeface="Verdana" pitchFamily="-109" charset="0"/>
              </a:rPr>
              <a:t>- Executive Director of BLUEBIO ALLIANCE</a:t>
            </a: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  <a:p>
            <a:endParaRPr lang="en-GB" sz="1600" dirty="0">
              <a:solidFill>
                <a:srgbClr val="FFFFFF"/>
              </a:solidFill>
              <a:latin typeface="Verdana" pitchFamily="-109" charset="0"/>
              <a:ea typeface="Verdana" pitchFamily="-109" charset="0"/>
              <a:cs typeface="Verdana" pitchFamily="-10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7" y="4999811"/>
            <a:ext cx="2778394" cy="950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7" y="4411832"/>
            <a:ext cx="2239433" cy="5879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2036" y="160219"/>
            <a:ext cx="8229600" cy="1143000"/>
          </a:xfrm>
          <a:prstGeom prst="rect">
            <a:avLst/>
          </a:prstGeom>
        </p:spPr>
        <p:txBody>
          <a:bodyPr lIns="91366" tIns="45685" rIns="91366" bIns="45685"/>
          <a:lstStyle/>
          <a:p>
            <a:r>
              <a:rPr lang="en-GB" sz="4000" b="1" dirty="0">
                <a:solidFill>
                  <a:schemeClr val="bg1"/>
                </a:solidFill>
              </a:rPr>
              <a:t>SO, WHAT ARE YOU THINKING TO DO NEXT?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7884" y="1744932"/>
            <a:ext cx="8229600" cy="4525963"/>
          </a:xfrm>
          <a:prstGeom prst="rect">
            <a:avLst/>
          </a:prstGeom>
        </p:spPr>
        <p:txBody>
          <a:bodyPr lIns="91366" tIns="45685" rIns="91366" bIns="45685"/>
          <a:lstStyle/>
          <a:p>
            <a:pPr marL="342627" indent="-342627"/>
            <a:r>
              <a:rPr lang="en-GB" b="1" dirty="0">
                <a:solidFill>
                  <a:srgbClr val="FFFFFF"/>
                </a:solidFill>
              </a:rPr>
              <a:t>GET A JOB?</a:t>
            </a:r>
          </a:p>
          <a:p>
            <a:pPr marL="0" indent="0"/>
            <a:endParaRPr lang="en-GB" b="1" dirty="0">
              <a:solidFill>
                <a:srgbClr val="FFFFFF"/>
              </a:solidFill>
            </a:endParaRPr>
          </a:p>
          <a:p>
            <a:pPr marL="342627" indent="-342627"/>
            <a:r>
              <a:rPr lang="en-GB" b="1" dirty="0">
                <a:solidFill>
                  <a:srgbClr val="FFFFFF"/>
                </a:solidFill>
              </a:rPr>
              <a:t>Preferably well paid!!!</a:t>
            </a:r>
          </a:p>
          <a:p>
            <a:pPr marL="0" indent="0"/>
            <a:endParaRPr lang="en-GB" b="1" dirty="0">
              <a:solidFill>
                <a:srgbClr val="FFFFFF"/>
              </a:solidFill>
            </a:endParaRPr>
          </a:p>
          <a:p>
            <a:pPr marL="342627" indent="-342627"/>
            <a:r>
              <a:rPr lang="en-GB" b="1" dirty="0">
                <a:solidFill>
                  <a:srgbClr val="FFFFFF"/>
                </a:solidFill>
              </a:rPr>
              <a:t>Where???</a:t>
            </a:r>
          </a:p>
          <a:p>
            <a:pPr marL="0" indent="0"/>
            <a:endParaRPr lang="en-GB" b="1" dirty="0">
              <a:solidFill>
                <a:srgbClr val="FFFFFF"/>
              </a:solidFill>
            </a:endParaRPr>
          </a:p>
          <a:p>
            <a:pPr marL="342627" indent="-342627"/>
            <a:r>
              <a:rPr lang="en-GB" b="1" dirty="0">
                <a:solidFill>
                  <a:srgbClr val="FFFFFF"/>
                </a:solidFill>
              </a:rPr>
              <a:t>How do you distinguish yourself from the rest of you in this room???</a:t>
            </a:r>
          </a:p>
          <a:p>
            <a:pPr marL="342627" indent="-342627"/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955" y="6651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/>
          </p:nvPr>
        </p:nvSpPr>
        <p:spPr bwMode="auto">
          <a:xfrm>
            <a:off x="858627" y="903806"/>
            <a:ext cx="7426779" cy="170960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14" tIns="49111" rIns="98214" bIns="49111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HOW GOOD ARE YOU?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42" y="3007262"/>
            <a:ext cx="2306445" cy="36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Programa</a:t>
            </a:r>
            <a:r>
              <a:rPr lang="en-GB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66" y="1555576"/>
            <a:ext cx="8686800" cy="5257800"/>
          </a:xfrm>
        </p:spPr>
        <p:txBody>
          <a:bodyPr>
            <a:noAutofit/>
          </a:bodyPr>
          <a:lstStyle/>
          <a:p>
            <a:r>
              <a:rPr lang="pt-PT" sz="1800" dirty="0"/>
              <a:t>18/FEV- Apresentação da disciplina. Expectativas e Objectivos. Métodos de avaliação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longo</a:t>
            </a:r>
            <a:r>
              <a:rPr lang="en-US" sz="1800" dirty="0"/>
              <a:t> do </a:t>
            </a:r>
            <a:r>
              <a:rPr lang="en-US" sz="1800" dirty="0" err="1"/>
              <a:t>semestre</a:t>
            </a:r>
            <a:r>
              <a:rPr lang="en-US" sz="1800" dirty="0"/>
              <a:t>. O </a:t>
            </a:r>
            <a:r>
              <a:rPr lang="en-US" sz="1800" dirty="0" err="1"/>
              <a:t>Método</a:t>
            </a:r>
            <a:r>
              <a:rPr lang="en-US" sz="1800" dirty="0"/>
              <a:t> de Alex </a:t>
            </a:r>
            <a:r>
              <a:rPr lang="en-US" sz="1800" dirty="0" err="1"/>
              <a:t>Osterwalder</a:t>
            </a:r>
            <a:r>
              <a:rPr lang="en-US" sz="1800" dirty="0"/>
              <a:t> – Business Model Canvas. K2BTEAMS – </a:t>
            </a:r>
            <a:r>
              <a:rPr lang="en-US" sz="1800" i="1" dirty="0"/>
              <a:t>learn by doing</a:t>
            </a:r>
            <a:r>
              <a:rPr lang="en-US" sz="1800" dirty="0"/>
              <a:t>. </a:t>
            </a:r>
            <a:r>
              <a:rPr lang="en-US" sz="1800" dirty="0" err="1"/>
              <a:t>Escolha</a:t>
            </a:r>
            <a:r>
              <a:rPr lang="en-US" sz="1800" dirty="0"/>
              <a:t> dos </a:t>
            </a:r>
            <a:r>
              <a:rPr lang="en-US" sz="1800" dirty="0" err="1"/>
              <a:t>projectos</a:t>
            </a:r>
            <a:r>
              <a:rPr lang="en-US" sz="1800" dirty="0"/>
              <a:t> K2B </a:t>
            </a:r>
            <a:r>
              <a:rPr lang="en-US" sz="1800" dirty="0" err="1"/>
              <a:t>e</a:t>
            </a:r>
            <a:r>
              <a:rPr lang="en-US" sz="1800" dirty="0"/>
              <a:t> </a:t>
            </a:r>
            <a:r>
              <a:rPr lang="en-US" sz="1800" dirty="0" err="1"/>
              <a:t>grupos</a:t>
            </a:r>
            <a:r>
              <a:rPr lang="en-US" sz="1800" dirty="0"/>
              <a:t> de </a:t>
            </a:r>
            <a:r>
              <a:rPr lang="en-US" sz="1800" dirty="0" err="1"/>
              <a:t>trabalho</a:t>
            </a:r>
            <a:r>
              <a:rPr lang="en-US" sz="1800" dirty="0"/>
              <a:t>.</a:t>
            </a:r>
          </a:p>
          <a:p>
            <a:pPr>
              <a:buNone/>
            </a:pPr>
            <a:endParaRPr lang="pt-PT" sz="1200" dirty="0"/>
          </a:p>
          <a:p>
            <a:r>
              <a:rPr lang="pt-PT" sz="1800" dirty="0"/>
              <a:t>11/MAR- Emprego versus negócio. Empreendedorismo versus Inovação/TTC. A valorização económica do conhecimento técnico-científico. A indústria versus a Universidade. Conceitos e definições base. Ferramentas de gestão e técnico-científicas. </a:t>
            </a:r>
            <a:r>
              <a:rPr lang="pt-PT" sz="1800" dirty="0" err="1"/>
              <a:t>Soft</a:t>
            </a:r>
            <a:r>
              <a:rPr lang="pt-PT" sz="1800" dirty="0"/>
              <a:t> </a:t>
            </a:r>
            <a:r>
              <a:rPr lang="pt-PT" sz="1800" dirty="0" err="1"/>
              <a:t>skills</a:t>
            </a:r>
            <a:r>
              <a:rPr lang="pt-PT" sz="1800" dirty="0"/>
              <a:t> e vantagem no mercado actual.</a:t>
            </a:r>
            <a:r>
              <a:rPr lang="en-US" sz="1800" dirty="0"/>
              <a:t> </a:t>
            </a:r>
          </a:p>
          <a:p>
            <a:endParaRPr lang="pt-PT" sz="1100" dirty="0"/>
          </a:p>
          <a:p>
            <a:r>
              <a:rPr lang="pt-PT" sz="1800" dirty="0"/>
              <a:t>18/MAR-Inovação e o processo de desenvolvimento de novos produtos. O processo </a:t>
            </a:r>
            <a:r>
              <a:rPr lang="pt-PT" sz="1800" i="1" dirty="0" err="1"/>
              <a:t>from</a:t>
            </a:r>
            <a:r>
              <a:rPr lang="pt-PT" sz="1800" i="1" dirty="0"/>
              <a:t> </a:t>
            </a:r>
            <a:r>
              <a:rPr lang="pt-PT" sz="1800" i="1" dirty="0" err="1"/>
              <a:t>bench</a:t>
            </a:r>
            <a:r>
              <a:rPr lang="pt-PT" sz="1800" i="1" dirty="0"/>
              <a:t> to </a:t>
            </a:r>
            <a:r>
              <a:rPr lang="pt-PT" sz="1800" i="1" dirty="0" err="1"/>
              <a:t>market</a:t>
            </a:r>
            <a:r>
              <a:rPr lang="pt-PT" sz="1800" dirty="0"/>
              <a:t>. Alex </a:t>
            </a:r>
            <a:r>
              <a:rPr lang="pt-PT" sz="1800" dirty="0" err="1"/>
              <a:t>Osterwalder</a:t>
            </a:r>
            <a:r>
              <a:rPr lang="pt-PT" sz="1800" dirty="0"/>
              <a:t> e o </a:t>
            </a:r>
            <a:r>
              <a:rPr lang="pt-PT" sz="1800" i="1" dirty="0" err="1"/>
              <a:t>Business</a:t>
            </a:r>
            <a:r>
              <a:rPr lang="pt-PT" sz="1800" i="1" dirty="0"/>
              <a:t> </a:t>
            </a:r>
            <a:r>
              <a:rPr lang="pt-PT" sz="1800" i="1" dirty="0" err="1"/>
              <a:t>Model</a:t>
            </a:r>
            <a:r>
              <a:rPr lang="pt-PT" sz="1800" i="1" dirty="0"/>
              <a:t> </a:t>
            </a:r>
            <a:r>
              <a:rPr lang="pt-PT" sz="1800" i="1" dirty="0" err="1"/>
              <a:t>Canvas</a:t>
            </a:r>
            <a:r>
              <a:rPr lang="pt-PT" sz="1800" i="1" dirty="0"/>
              <a:t> </a:t>
            </a:r>
            <a:r>
              <a:rPr lang="pt-PT" sz="1800" dirty="0"/>
              <a:t>– o Método e as diferentes parcelas. O Cliente, o Utilizador e o Influenciador. A Competição. </a:t>
            </a:r>
          </a:p>
          <a:p>
            <a:pPr marL="36576" indent="0">
              <a:buNone/>
            </a:pPr>
            <a:endParaRPr lang="pt-PT" sz="1000" dirty="0"/>
          </a:p>
          <a:p>
            <a:r>
              <a:rPr lang="pt-PT" sz="1800" dirty="0"/>
              <a:t>25/MAR- BM </a:t>
            </a:r>
            <a:r>
              <a:rPr lang="pt-PT" sz="1800" dirty="0" err="1"/>
              <a:t>canvas</a:t>
            </a:r>
            <a:r>
              <a:rPr lang="pt-PT" sz="1800" dirty="0"/>
              <a:t>: A Proposta de valor. Conceito de valor na exploração/comercialização de novos produtos. Avaliação da </a:t>
            </a:r>
            <a:r>
              <a:rPr lang="pt-PT" sz="1800" dirty="0" err="1"/>
              <a:t>atractividade</a:t>
            </a:r>
            <a:r>
              <a:rPr lang="pt-PT" sz="1800" dirty="0"/>
              <a:t> de oportunidades de negócio. </a:t>
            </a:r>
            <a:r>
              <a:rPr lang="pt-PT" sz="1800" dirty="0" err="1"/>
              <a:t>Protecção</a:t>
            </a:r>
            <a:r>
              <a:rPr lang="pt-PT" sz="1800" dirty="0"/>
              <a:t> da propriedade intelectual/patentes.</a:t>
            </a:r>
            <a:r>
              <a:rPr lang="pt-PT" sz="1800" b="1" dirty="0"/>
              <a:t> </a:t>
            </a:r>
            <a:endParaRPr lang="en-US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7984"/>
            <a:ext cx="9102725" cy="6065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36519" y="2213611"/>
            <a:ext cx="996696" cy="776616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7602" tIns="98798" rIns="197602" bIns="98798" rtlCol="0" anchor="ctr"/>
          <a:lstStyle/>
          <a:p>
            <a:pPr defTabSz="987979"/>
            <a:endParaRPr lang="en-GB" sz="3900">
              <a:solidFill>
                <a:prstClr val="white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9728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" y="609600"/>
            <a:ext cx="9071784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8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0"/>
            <a:ext cx="6121400" cy="677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30825"/>
            <a:ext cx="4254499" cy="6186238"/>
          </a:xfrm>
          <a:prstGeom prst="rect">
            <a:avLst/>
          </a:prstGeom>
        </p:spPr>
        <p:txBody>
          <a:bodyPr wrap="square" lIns="91366" tIns="45685" rIns="91366" bIns="45685">
            <a:spAutoFit/>
          </a:bodyPr>
          <a:lstStyle/>
          <a:p>
            <a:pPr defTabSz="455900"/>
            <a:r>
              <a:rPr lang="en-GB" sz="4400" b="1" dirty="0">
                <a:solidFill>
                  <a:srgbClr val="FFFFFF"/>
                </a:solidFill>
                <a:latin typeface="Calibri"/>
              </a:rPr>
              <a:t>BUT I AM SORRY TO SAY….</a:t>
            </a:r>
          </a:p>
          <a:p>
            <a:pPr defTabSz="455900"/>
            <a:endParaRPr lang="en-GB" sz="4400" b="1" dirty="0">
              <a:solidFill>
                <a:srgbClr val="FFFFFF"/>
              </a:solidFill>
              <a:latin typeface="Calibri"/>
            </a:endParaRPr>
          </a:p>
          <a:p>
            <a:pPr defTabSz="455900"/>
            <a:r>
              <a:rPr lang="en-GB" sz="4400" b="1" dirty="0">
                <a:solidFill>
                  <a:srgbClr val="FFFFFF"/>
                </a:solidFill>
                <a:latin typeface="Calibri"/>
              </a:rPr>
              <a:t>There are no JOBS! BUT …</a:t>
            </a:r>
          </a:p>
          <a:p>
            <a:pPr defTabSz="455900"/>
            <a:endParaRPr lang="en-GB" sz="4400" b="1" dirty="0">
              <a:solidFill>
                <a:srgbClr val="FFFFFF"/>
              </a:solidFill>
              <a:latin typeface="Calibri"/>
            </a:endParaRPr>
          </a:p>
          <a:p>
            <a:pPr defTabSz="455900"/>
            <a:r>
              <a:rPr lang="en-GB" sz="4400" b="1" dirty="0">
                <a:solidFill>
                  <a:srgbClr val="FFFFFF"/>
                </a:solidFill>
                <a:latin typeface="Calibri"/>
              </a:rPr>
              <a:t>THERE IS A LOT OF WORK TO BE MADE!</a:t>
            </a:r>
          </a:p>
        </p:txBody>
      </p:sp>
    </p:spTree>
    <p:extLst>
      <p:ext uri="{BB962C8B-B14F-4D97-AF65-F5344CB8AC3E}">
        <p14:creationId xmlns:p14="http://schemas.microsoft.com/office/powerpoint/2010/main" val="25419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98" y="0"/>
            <a:ext cx="8606972" cy="6891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21" y="508001"/>
            <a:ext cx="7770813" cy="6096000"/>
          </a:xfrm>
        </p:spPr>
        <p:txBody>
          <a:bodyPr lIns="83275" tIns="41636" rIns="83275" bIns="41636">
            <a:normAutofit lnSpcReduction="10000"/>
          </a:bodyPr>
          <a:lstStyle/>
          <a:p>
            <a:pPr algn="ctr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en-GB" sz="3200" b="1" dirty="0">
                <a:latin typeface="Verdana"/>
                <a:cs typeface="Verdana"/>
              </a:rPr>
              <a:t>WHAT DO I DO THAT ADDS</a:t>
            </a:r>
          </a:p>
          <a:p>
            <a:pPr indent="1803656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n-GB" sz="3200" b="1" dirty="0">
              <a:latin typeface="Verdana"/>
              <a:cs typeface="Verdana"/>
            </a:endParaRPr>
          </a:p>
          <a:p>
            <a:pPr indent="1803656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en-GB" sz="3200" b="1" dirty="0">
                <a:solidFill>
                  <a:srgbClr val="FF6600"/>
                </a:solidFill>
                <a:latin typeface="Verdana"/>
                <a:cs typeface="Verdana"/>
              </a:rPr>
              <a:t>REMARKABLE</a:t>
            </a:r>
          </a:p>
          <a:p>
            <a:pPr indent="1803656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en-GB" sz="3200" b="1" dirty="0">
                <a:solidFill>
                  <a:srgbClr val="FF6600"/>
                </a:solidFill>
                <a:latin typeface="Verdana"/>
                <a:cs typeface="Verdana"/>
              </a:rPr>
              <a:t>MEASURABLE</a:t>
            </a:r>
          </a:p>
          <a:p>
            <a:pPr indent="1803656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en-GB" sz="3200" b="1" dirty="0">
                <a:solidFill>
                  <a:srgbClr val="FF6600"/>
                </a:solidFill>
                <a:latin typeface="Verdana"/>
                <a:cs typeface="Verdana"/>
              </a:rPr>
              <a:t>DISTINGUISHED</a:t>
            </a:r>
          </a:p>
          <a:p>
            <a:pPr indent="1803656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en-GB" sz="3200" b="1" dirty="0">
                <a:solidFill>
                  <a:srgbClr val="FF6600"/>
                </a:solidFill>
                <a:latin typeface="Verdana"/>
                <a:cs typeface="Verdana"/>
              </a:rPr>
              <a:t>DISTINCTIVE</a:t>
            </a:r>
          </a:p>
          <a:p>
            <a:pPr indent="1803656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n-GB" sz="3200" b="1" dirty="0">
              <a:latin typeface="Verdana"/>
              <a:cs typeface="Verdana"/>
            </a:endParaRPr>
          </a:p>
          <a:p>
            <a:pPr algn="ctr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en-GB" sz="3200" b="1" dirty="0">
                <a:latin typeface="Verdana"/>
                <a:cs typeface="Verdana"/>
              </a:rPr>
              <a:t>VALUE?</a:t>
            </a:r>
            <a:endParaRPr lang="en-GB" sz="2400" b="1" dirty="0"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495" y="8231844"/>
            <a:ext cx="4162848" cy="6526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4709" y="2766687"/>
            <a:ext cx="3279780" cy="3369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19967"/>
            <a:ext cx="6041752" cy="695304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87616" y="96067"/>
            <a:ext cx="3456384" cy="2443172"/>
          </a:xfrm>
          <a:prstGeom prst="rect">
            <a:avLst/>
          </a:prstGeom>
          <a:noFill/>
        </p:spPr>
        <p:txBody>
          <a:bodyPr wrap="square" lIns="42106" tIns="21052" rIns="42106" bIns="21052" rtlCol="0">
            <a:spAutoFit/>
          </a:bodyPr>
          <a:lstStyle/>
          <a:p>
            <a:pPr algn="ctr" defTabSz="421804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PEOPLE THAT KNOW THE WORLD BEFORE THEY “KNOW” WHAT THEY WANT!</a:t>
            </a:r>
          </a:p>
        </p:txBody>
      </p:sp>
    </p:spTree>
    <p:extLst>
      <p:ext uri="{BB962C8B-B14F-4D97-AF65-F5344CB8AC3E}">
        <p14:creationId xmlns:p14="http://schemas.microsoft.com/office/powerpoint/2010/main" val="24500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28"/>
            <a:ext cx="9144000" cy="822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"/>
            <a:ext cx="9144000" cy="1427578"/>
          </a:xfrm>
          <a:prstGeom prst="rect">
            <a:avLst/>
          </a:prstGeom>
          <a:noFill/>
        </p:spPr>
        <p:txBody>
          <a:bodyPr wrap="square" lIns="42169" tIns="21086" rIns="42169" bIns="21086" rtlCol="0">
            <a:spAutoFit/>
          </a:bodyPr>
          <a:lstStyle/>
          <a:p>
            <a:pPr algn="ctr" defTabSz="421804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IT IS NOT ABOUT YOU ALONE!!</a:t>
            </a:r>
          </a:p>
          <a:p>
            <a:pPr algn="ctr" defTabSz="421804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WHAT DO YOU BRING TO YOUR EMPLOYER AND SOCIETY??!!</a:t>
            </a:r>
          </a:p>
        </p:txBody>
      </p:sp>
    </p:spTree>
    <p:extLst>
      <p:ext uri="{BB962C8B-B14F-4D97-AF65-F5344CB8AC3E}">
        <p14:creationId xmlns:p14="http://schemas.microsoft.com/office/powerpoint/2010/main" val="32472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1"/>
            <a:ext cx="9209314" cy="693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87086" y="66920"/>
            <a:ext cx="7278914" cy="201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195" tIns="21097" rIns="42195" bIns="21097">
            <a:spAutoFit/>
          </a:bodyPr>
          <a:lstStyle/>
          <a:p>
            <a:pPr defTabSz="421996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BUT YOU COULD ALSO BECOME AN ENTREPRENEUR? </a:t>
            </a:r>
          </a:p>
          <a:p>
            <a:pPr defTabSz="421996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defTabSz="421996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WHY NOT???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574800"/>
            <a:ext cx="793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900"/>
            <a:r>
              <a:rPr lang="en-GB" sz="4800" b="1" dirty="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</a:rPr>
              <a:t>DO YOU THINK I AM CRAZY?</a:t>
            </a:r>
          </a:p>
        </p:txBody>
      </p:sp>
    </p:spTree>
    <p:extLst>
      <p:ext uri="{BB962C8B-B14F-4D97-AF65-F5344CB8AC3E}">
        <p14:creationId xmlns:p14="http://schemas.microsoft.com/office/powerpoint/2010/main" val="10839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87" y="-27384"/>
            <a:ext cx="7467600" cy="1143000"/>
          </a:xfrm>
        </p:spPr>
        <p:txBody>
          <a:bodyPr/>
          <a:lstStyle/>
          <a:p>
            <a:pPr algn="ctr"/>
            <a:r>
              <a:rPr lang="en-GB" dirty="0"/>
              <a:t>MY CHALLENGE TO YOU!</a:t>
            </a:r>
          </a:p>
        </p:txBody>
      </p:sp>
      <p:pic>
        <p:nvPicPr>
          <p:cNvPr id="6" name="YouTube - Think Different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1052736"/>
            <a:ext cx="7467600" cy="5600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Programa</a:t>
            </a:r>
            <a:r>
              <a:rPr lang="en-GB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876800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endParaRPr lang="pt-PT" dirty="0"/>
          </a:p>
          <a:p>
            <a:r>
              <a:rPr lang="pt-PT" b="1" dirty="0"/>
              <a:t>01/ABR – SEMINÁRIO/</a:t>
            </a:r>
            <a:r>
              <a:rPr lang="pt-PT" sz="3200" b="1" dirty="0"/>
              <a:t>Caso de Estudo: </a:t>
            </a:r>
            <a:r>
              <a:rPr lang="pt-PT" sz="3200" b="1" dirty="0" err="1"/>
              <a:t>FreshTEC</a:t>
            </a:r>
            <a:r>
              <a:rPr lang="pt-PT" sz="3200" b="1" dirty="0"/>
              <a:t>: </a:t>
            </a:r>
            <a:r>
              <a:rPr lang="pt-PT" sz="3200" b="1" dirty="0" err="1"/>
              <a:t>Revolutionizing</a:t>
            </a:r>
            <a:r>
              <a:rPr lang="pt-PT" sz="3200" b="1" dirty="0"/>
              <a:t> </a:t>
            </a:r>
            <a:r>
              <a:rPr lang="pt-PT" sz="3200" b="1" dirty="0" err="1"/>
              <a:t>Fresh</a:t>
            </a:r>
            <a:r>
              <a:rPr lang="pt-PT" sz="3200" b="1" dirty="0"/>
              <a:t> </a:t>
            </a:r>
            <a:r>
              <a:rPr lang="pt-PT" sz="3200" b="1" dirty="0" err="1"/>
              <a:t>Produce</a:t>
            </a:r>
            <a:r>
              <a:rPr lang="pt-PT" sz="3200" b="1" dirty="0"/>
              <a:t>. Apresentação, debate e conclusão*</a:t>
            </a:r>
            <a:r>
              <a:rPr lang="en-US" sz="3200" b="1" dirty="0"/>
              <a:t> </a:t>
            </a:r>
          </a:p>
          <a:p>
            <a:endParaRPr lang="pt-PT" sz="4500" dirty="0"/>
          </a:p>
          <a:p>
            <a:r>
              <a:rPr lang="pt-PT" dirty="0"/>
              <a:t>08/ABR - BM </a:t>
            </a:r>
            <a:r>
              <a:rPr lang="pt-PT" dirty="0" err="1"/>
              <a:t>Canvas</a:t>
            </a:r>
            <a:r>
              <a:rPr lang="pt-PT" dirty="0"/>
              <a:t>: Os Canais e Relações. Comunicação com o cliente. Principais métodos. Marketing </a:t>
            </a:r>
            <a:r>
              <a:rPr lang="pt-PT" dirty="0" err="1"/>
              <a:t>Mix</a:t>
            </a:r>
            <a:r>
              <a:rPr lang="pt-PT" dirty="0"/>
              <a:t>. Análise de Mercado. Mercado e nicho de mercado. Análise da Indústria. Análise SWOT: apresentação do conceito e casos de estudo. Debate sobre uma SWOT de um negócio </a:t>
            </a:r>
            <a:r>
              <a:rPr lang="pt-PT" dirty="0" err="1"/>
              <a:t>actual</a:t>
            </a:r>
            <a:r>
              <a:rPr lang="pt-PT" dirty="0"/>
              <a:t>.</a:t>
            </a:r>
            <a:r>
              <a:rPr lang="en-US" dirty="0"/>
              <a:t> </a:t>
            </a:r>
            <a:endParaRPr lang="pt-PT" dirty="0"/>
          </a:p>
          <a:p>
            <a:pPr>
              <a:buNone/>
            </a:pPr>
            <a:endParaRPr lang="en-US" sz="3800" dirty="0"/>
          </a:p>
          <a:p>
            <a:r>
              <a:rPr lang="pt-PT" b="1" dirty="0"/>
              <a:t>15/ABR-1ª Apresentação das propostas de valor das K2BTeams. (10 min)</a:t>
            </a:r>
            <a:r>
              <a:rPr lang="en-US" b="1" dirty="0"/>
              <a:t>. </a:t>
            </a:r>
          </a:p>
          <a:p>
            <a:pPr marL="36576" indent="0">
              <a:buNone/>
            </a:pPr>
            <a:endParaRPr lang="en-US" sz="4500" dirty="0"/>
          </a:p>
          <a:p>
            <a:r>
              <a:rPr lang="pt-PT" dirty="0"/>
              <a:t>29/ABR- Visão e Missão. Plano de </a:t>
            </a:r>
            <a:r>
              <a:rPr lang="pt-PT" dirty="0" err="1"/>
              <a:t>acção</a:t>
            </a:r>
            <a:r>
              <a:rPr lang="pt-PT" dirty="0"/>
              <a:t>: objectivos – pressupostos – </a:t>
            </a:r>
            <a:r>
              <a:rPr lang="pt-PT" dirty="0" err="1"/>
              <a:t>milestones</a:t>
            </a:r>
            <a:r>
              <a:rPr lang="pt-PT" dirty="0"/>
              <a:t>. BM </a:t>
            </a:r>
            <a:r>
              <a:rPr lang="pt-PT" dirty="0" err="1"/>
              <a:t>Canvas</a:t>
            </a:r>
            <a:r>
              <a:rPr lang="pt-PT" dirty="0"/>
              <a:t>: Capacidades e competências. </a:t>
            </a:r>
            <a:r>
              <a:rPr lang="pt-PT" dirty="0" err="1"/>
              <a:t>Actividades</a:t>
            </a:r>
            <a:r>
              <a:rPr lang="pt-PT" dirty="0"/>
              <a:t> e Recursos Chave. Parcerias. Trabalho no 2º </a:t>
            </a:r>
            <a:r>
              <a:rPr lang="pt-PT" dirty="0" err="1"/>
              <a:t>Draft</a:t>
            </a:r>
            <a:r>
              <a:rPr lang="pt-PT" dirty="0"/>
              <a:t> do BM </a:t>
            </a:r>
            <a:r>
              <a:rPr lang="pt-PT" dirty="0" err="1"/>
              <a:t>Canvas</a:t>
            </a:r>
            <a:r>
              <a:rPr lang="pt-PT" dirty="0"/>
              <a:t>. </a:t>
            </a:r>
            <a:endParaRPr lang="pt-PT" u="sng" dirty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Programa</a:t>
            </a:r>
            <a:r>
              <a:rPr lang="en-GB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818529"/>
          </a:xfrm>
        </p:spPr>
        <p:txBody>
          <a:bodyPr>
            <a:noAutofit/>
          </a:bodyPr>
          <a:lstStyle/>
          <a:p>
            <a:r>
              <a:rPr lang="pt-PT" sz="2000" dirty="0"/>
              <a:t>06/MAI- BM </a:t>
            </a:r>
            <a:r>
              <a:rPr lang="pt-PT" sz="2000" dirty="0" err="1"/>
              <a:t>Canvas</a:t>
            </a:r>
            <a:r>
              <a:rPr lang="pt-PT" sz="2000" dirty="0"/>
              <a:t>: Principais fontes de Custos. Fontes de receita. </a:t>
            </a:r>
            <a:r>
              <a:rPr lang="pt-PT" sz="2000" dirty="0" err="1"/>
              <a:t>Projecções</a:t>
            </a:r>
            <a:r>
              <a:rPr lang="pt-PT" sz="2000" dirty="0"/>
              <a:t> financeiras. Risco versus benefícios. Fontes de capital: 3Fs, </a:t>
            </a:r>
            <a:r>
              <a:rPr lang="pt-PT" sz="2000" dirty="0" err="1"/>
              <a:t>business</a:t>
            </a:r>
            <a:r>
              <a:rPr lang="pt-PT" sz="2000" dirty="0"/>
              <a:t> </a:t>
            </a:r>
            <a:r>
              <a:rPr lang="pt-PT" sz="2000" dirty="0" err="1"/>
              <a:t>angels</a:t>
            </a:r>
            <a:r>
              <a:rPr lang="pt-PT" sz="2000" dirty="0"/>
              <a:t>, capital de risco, banca. O Plano de negócios – decisão final. </a:t>
            </a:r>
            <a:r>
              <a:rPr lang="pt-PT" sz="2000" i="1" dirty="0" err="1"/>
              <a:t>Pitching</a:t>
            </a:r>
            <a:r>
              <a:rPr lang="pt-PT" sz="2000" dirty="0"/>
              <a:t>. A arte de “convencer”.</a:t>
            </a:r>
          </a:p>
          <a:p>
            <a:pPr marL="36576" indent="0">
              <a:buNone/>
            </a:pPr>
            <a:endParaRPr lang="pt-PT" sz="1800" dirty="0"/>
          </a:p>
          <a:p>
            <a:r>
              <a:rPr lang="pt-PT" sz="2000" b="1" dirty="0"/>
              <a:t>13/MAI- 2ª apresentação K2B: Estratégia </a:t>
            </a:r>
            <a:r>
              <a:rPr lang="pt-PT" sz="2000" b="1" i="1" dirty="0" err="1"/>
              <a:t>from</a:t>
            </a:r>
            <a:r>
              <a:rPr lang="pt-PT" sz="2000" b="1" i="1" dirty="0"/>
              <a:t> </a:t>
            </a:r>
            <a:r>
              <a:rPr lang="pt-PT" sz="2000" b="1" i="1" dirty="0" err="1"/>
              <a:t>bench</a:t>
            </a:r>
            <a:r>
              <a:rPr lang="pt-PT" sz="2000" b="1" i="1" dirty="0"/>
              <a:t>-to-</a:t>
            </a:r>
            <a:r>
              <a:rPr lang="pt-PT" sz="2000" b="1" i="1" dirty="0" err="1"/>
              <a:t>market</a:t>
            </a:r>
            <a:r>
              <a:rPr lang="pt-PT" sz="2000" b="1" i="1" dirty="0"/>
              <a:t> </a:t>
            </a:r>
            <a:r>
              <a:rPr lang="pt-PT" sz="2000" b="1" dirty="0"/>
              <a:t> das K2BTeams (10 min)</a:t>
            </a:r>
            <a:endParaRPr lang="en-US" sz="2000" b="1" dirty="0"/>
          </a:p>
          <a:p>
            <a:pPr marL="36576" indent="0">
              <a:buNone/>
            </a:pPr>
            <a:endParaRPr lang="pt-PT" sz="1800" dirty="0"/>
          </a:p>
          <a:p>
            <a:r>
              <a:rPr lang="pt-PT" sz="2000" b="1" dirty="0"/>
              <a:t>20/MAI- A capacidade de vender um sonho: Pitch individual sobre tema à escolha (2 min).</a:t>
            </a:r>
            <a:r>
              <a:rPr lang="en-US" sz="2000" b="1" dirty="0"/>
              <a:t> (25/Nov)</a:t>
            </a:r>
          </a:p>
          <a:p>
            <a:pPr marL="36576" indent="0">
              <a:buNone/>
            </a:pPr>
            <a:endParaRPr lang="pt-PT" sz="1600" dirty="0"/>
          </a:p>
          <a:p>
            <a:r>
              <a:rPr lang="pt-PT" sz="2000" b="1" dirty="0"/>
              <a:t>27/MAI</a:t>
            </a:r>
            <a:r>
              <a:rPr lang="pt-PT" sz="2000" dirty="0"/>
              <a:t>- Pitch final das K2BTEAMS (5 min). EXECUTIVE SUMMARY &amp; BM </a:t>
            </a:r>
            <a:r>
              <a:rPr lang="pt-PT" sz="2000" dirty="0" err="1"/>
              <a:t>Canvas</a:t>
            </a:r>
            <a:r>
              <a:rPr lang="pt-PT" sz="2000" dirty="0"/>
              <a:t> Final.</a:t>
            </a:r>
            <a:r>
              <a:rPr lang="en-US" sz="2000" dirty="0"/>
              <a:t> </a:t>
            </a:r>
            <a:r>
              <a:rPr lang="pt-PT" sz="2000" dirty="0"/>
              <a:t>Conclusões e encerramento da disciplina.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WILL WE TEACH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i="1" dirty="0"/>
              <a:t>LEARNING BY DOING </a:t>
            </a:r>
            <a:r>
              <a:rPr lang="en-US" dirty="0"/>
              <a:t>Methodology</a:t>
            </a:r>
          </a:p>
          <a:p>
            <a:pPr>
              <a:spcAft>
                <a:spcPts val="1200"/>
              </a:spcAft>
            </a:pPr>
            <a:r>
              <a:rPr lang="en-US" dirty="0"/>
              <a:t>Story Telling &amp; Inspirational Teaching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Challenges &amp; </a:t>
            </a:r>
            <a:r>
              <a:rPr lang="en-US" dirty="0" err="1"/>
              <a:t>Gamification</a:t>
            </a:r>
            <a:r>
              <a:rPr lang="en-US" dirty="0"/>
              <a:t> (yep, competition will occur!)</a:t>
            </a:r>
          </a:p>
          <a:p>
            <a:pPr marL="36576" indent="0">
              <a:buNone/>
            </a:pPr>
            <a:endParaRPr lang="en-US" dirty="0"/>
          </a:p>
          <a:p>
            <a:pPr marL="36576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 = MINI ENTREPRENEURIAL IMMERSIVE EXPERIENCE (K2B)</a:t>
            </a:r>
          </a:p>
        </p:txBody>
      </p:sp>
    </p:spTree>
    <p:extLst>
      <p:ext uri="{BB962C8B-B14F-4D97-AF65-F5344CB8AC3E}">
        <p14:creationId xmlns:p14="http://schemas.microsoft.com/office/powerpoint/2010/main" val="27174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17" y="26805"/>
            <a:ext cx="8283480" cy="1143000"/>
          </a:xfrm>
        </p:spPr>
        <p:txBody>
          <a:bodyPr>
            <a:normAutofit/>
          </a:bodyPr>
          <a:lstStyle/>
          <a:p>
            <a:r>
              <a:rPr lang="en-GB" b="1" dirty="0"/>
              <a:t>BOOKS YOU SHOULD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6048672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b="1" dirty="0">
                <a:solidFill>
                  <a:srgbClr val="FF6600"/>
                </a:solidFill>
              </a:rPr>
              <a:t>Clark, T., </a:t>
            </a:r>
            <a:r>
              <a:rPr lang="en-US" b="1" dirty="0" err="1">
                <a:solidFill>
                  <a:srgbClr val="FF6600"/>
                </a:solidFill>
              </a:rPr>
              <a:t>Osterwalder</a:t>
            </a:r>
            <a:r>
              <a:rPr lang="en-US" b="1" dirty="0">
                <a:solidFill>
                  <a:srgbClr val="FF6600"/>
                </a:solidFill>
              </a:rPr>
              <a:t>, A. e </a:t>
            </a:r>
            <a:r>
              <a:rPr lang="en-US" b="1" dirty="0" err="1">
                <a:solidFill>
                  <a:srgbClr val="FF6600"/>
                </a:solidFill>
              </a:rPr>
              <a:t>Pigneur</a:t>
            </a:r>
            <a:r>
              <a:rPr lang="en-US" b="1" dirty="0">
                <a:solidFill>
                  <a:srgbClr val="FF6600"/>
                </a:solidFill>
              </a:rPr>
              <a:t>, Y (2009), “Business Model Generation”. Self Published. ISBN:978 2 8399 0580 0.</a:t>
            </a:r>
          </a:p>
          <a:p>
            <a:pPr lvl="0"/>
            <a:r>
              <a:rPr lang="en-US" b="1" dirty="0" err="1">
                <a:solidFill>
                  <a:srgbClr val="FF6600"/>
                </a:solidFill>
              </a:rPr>
              <a:t>Osterwalder</a:t>
            </a:r>
            <a:r>
              <a:rPr lang="en-US" b="1" dirty="0">
                <a:solidFill>
                  <a:srgbClr val="FF6600"/>
                </a:solidFill>
              </a:rPr>
              <a:t>, A., </a:t>
            </a:r>
            <a:r>
              <a:rPr lang="en-US" b="1" i="1" dirty="0">
                <a:solidFill>
                  <a:srgbClr val="FF6600"/>
                </a:solidFill>
              </a:rPr>
              <a:t>et al.</a:t>
            </a:r>
            <a:r>
              <a:rPr lang="en-US" b="1" dirty="0">
                <a:solidFill>
                  <a:srgbClr val="FF6600"/>
                </a:solidFill>
              </a:rPr>
              <a:t> (2014), “Value Proposition Design” </a:t>
            </a:r>
          </a:p>
          <a:p>
            <a:pPr lvl="0"/>
            <a:r>
              <a:rPr lang="en-US" dirty="0"/>
              <a:t>Clark, T., </a:t>
            </a:r>
            <a:r>
              <a:rPr lang="en-US" dirty="0" err="1"/>
              <a:t>Osterwalder</a:t>
            </a:r>
            <a:r>
              <a:rPr lang="en-US" dirty="0"/>
              <a:t>, A. e </a:t>
            </a:r>
            <a:r>
              <a:rPr lang="en-US" dirty="0" err="1"/>
              <a:t>Pigneur</a:t>
            </a:r>
            <a:r>
              <a:rPr lang="en-US" dirty="0"/>
              <a:t>, Y (2012), “Business Model You”</a:t>
            </a:r>
          </a:p>
          <a:p>
            <a:pPr lvl="0"/>
            <a:r>
              <a:rPr lang="en-US" dirty="0"/>
              <a:t>Steve Blank. (2013). The four steps to Epiphany. Self Published. ISBN: 0 989 200 507. </a:t>
            </a:r>
          </a:p>
          <a:p>
            <a:pPr lvl="0"/>
            <a:r>
              <a:rPr lang="en-US" dirty="0"/>
              <a:t>Eric </a:t>
            </a:r>
            <a:r>
              <a:rPr lang="en-US" dirty="0" err="1"/>
              <a:t>Ries</a:t>
            </a:r>
            <a:r>
              <a:rPr lang="en-US" dirty="0"/>
              <a:t>. (2011). The Lean Startup: How Today's Entrepreneurs Use Continuous Innovation to Create Radically Successful Businesses. Crown Business, USA. ISBN 978-0-307-88789-4.</a:t>
            </a:r>
          </a:p>
          <a:p>
            <a:pPr lvl="0"/>
            <a:r>
              <a:rPr lang="en-US" dirty="0" err="1"/>
              <a:t>Biodesign</a:t>
            </a:r>
            <a:r>
              <a:rPr lang="en-US" dirty="0"/>
              <a:t> Website: http://</a:t>
            </a:r>
            <a:r>
              <a:rPr lang="en-US" dirty="0" err="1"/>
              <a:t>www.stanford.edu</a:t>
            </a:r>
            <a:r>
              <a:rPr lang="en-US" dirty="0"/>
              <a:t>/group/</a:t>
            </a:r>
            <a:r>
              <a:rPr lang="en-US" dirty="0" err="1"/>
              <a:t>biodesign</a:t>
            </a:r>
            <a:r>
              <a:rPr lang="en-US" dirty="0"/>
              <a:t>/</a:t>
            </a:r>
            <a:r>
              <a:rPr lang="en-US" dirty="0" err="1"/>
              <a:t>cgi</a:t>
            </a:r>
            <a:r>
              <a:rPr lang="en-US" dirty="0"/>
              <a:t>-bin/</a:t>
            </a:r>
            <a:r>
              <a:rPr lang="en-US" dirty="0" err="1"/>
              <a:t>ebiodesign</a:t>
            </a:r>
            <a:r>
              <a:rPr lang="en-US" dirty="0"/>
              <a:t>/</a:t>
            </a:r>
          </a:p>
          <a:p>
            <a:pPr lvl="0"/>
            <a:r>
              <a:rPr lang="en-US" dirty="0"/>
              <a:t>Ambrose, G. e Harris, P. (2009), “Basics Design 08: Design Thinking”, AVA Publishing SA</a:t>
            </a:r>
          </a:p>
          <a:p>
            <a:pPr lvl="0"/>
            <a:r>
              <a:rPr lang="en-US" dirty="0"/>
              <a:t>Blank, S. e </a:t>
            </a:r>
            <a:r>
              <a:rPr lang="en-US" dirty="0" err="1"/>
              <a:t>Dorf</a:t>
            </a:r>
            <a:r>
              <a:rPr lang="en-US" dirty="0"/>
              <a:t>, Bob (2012), “The Startup Owner’s Manual: The Step-By-Step Guide for Building a Great Company”, K &amp; S Ranch </a:t>
            </a:r>
          </a:p>
          <a:p>
            <a:pPr lvl="0"/>
            <a:r>
              <a:rPr lang="en-US" dirty="0" err="1"/>
              <a:t>Campinos</a:t>
            </a:r>
            <a:r>
              <a:rPr lang="en-US" dirty="0"/>
              <a:t>, A., et al. (2010), "</a:t>
            </a:r>
            <a:r>
              <a:rPr lang="en-US" dirty="0" err="1"/>
              <a:t>Código</a:t>
            </a:r>
            <a:r>
              <a:rPr lang="en-US" dirty="0"/>
              <a:t> da </a:t>
            </a:r>
            <a:r>
              <a:rPr lang="en-US" dirty="0" err="1"/>
              <a:t>Propriedade</a:t>
            </a:r>
            <a:r>
              <a:rPr lang="en-US" dirty="0"/>
              <a:t> Industrial - </a:t>
            </a:r>
            <a:r>
              <a:rPr lang="en-US" dirty="0" err="1"/>
              <a:t>Anotado</a:t>
            </a:r>
            <a:r>
              <a:rPr lang="en-US" dirty="0"/>
              <a:t>", </a:t>
            </a:r>
            <a:r>
              <a:rPr lang="en-US" dirty="0" err="1"/>
              <a:t>Almedina</a:t>
            </a:r>
            <a:endParaRPr lang="en-US" dirty="0"/>
          </a:p>
          <a:p>
            <a:pPr lvl="0"/>
            <a:r>
              <a:rPr lang="en-US" dirty="0"/>
              <a:t>Entrepreneurship Monitor – GEM Portugal 2014</a:t>
            </a:r>
          </a:p>
          <a:p>
            <a:pPr lvl="0"/>
            <a:r>
              <a:rPr lang="en-US" dirty="0"/>
              <a:t>Ernest &amp; Young (2011), “Nature or nurture DNA”</a:t>
            </a:r>
          </a:p>
          <a:p>
            <a:pPr lvl="0"/>
            <a:r>
              <a:rPr lang="en-US" dirty="0" err="1"/>
              <a:t>Glei</a:t>
            </a:r>
            <a:r>
              <a:rPr lang="en-US" dirty="0"/>
              <a:t>, Jocelyn K.  (2014), “Make your Mark: The </a:t>
            </a:r>
            <a:r>
              <a:rPr lang="en-US" dirty="0" err="1"/>
              <a:t>Creative’s</a:t>
            </a:r>
            <a:r>
              <a:rPr lang="en-US" dirty="0"/>
              <a:t> guide to building a business with impact”, Amazon Publishing</a:t>
            </a:r>
          </a:p>
          <a:p>
            <a:pPr lvl="0"/>
            <a:r>
              <a:rPr lang="en-US" dirty="0"/>
              <a:t>Hoffman, R. e </a:t>
            </a:r>
            <a:r>
              <a:rPr lang="en-US" dirty="0" err="1"/>
              <a:t>Casnocha</a:t>
            </a:r>
            <a:r>
              <a:rPr lang="en-US" dirty="0"/>
              <a:t>, B. (2012), “The startup of you: Adapt to the Future, Invest in Yourself, and Transform your Career”, The Alliance</a:t>
            </a:r>
          </a:p>
          <a:p>
            <a:pPr lvl="0"/>
            <a:r>
              <a:rPr lang="en-US" dirty="0"/>
              <a:t>Kawasaki, G. (2004) “The Art of the Start: The Time-Tested, Battle-Hardened Guide for Anyone Starting Anything” </a:t>
            </a:r>
          </a:p>
          <a:p>
            <a:pPr lvl="0"/>
            <a:r>
              <a:rPr lang="en-US" dirty="0"/>
              <a:t>Kelley, T., Littman, J. e Peters, T. (2001), “The Art of Innovation - Lessons in Creativity from IDEO, America's Leading Design Firm”, Profile Business</a:t>
            </a:r>
          </a:p>
          <a:p>
            <a:pPr lvl="0"/>
            <a:r>
              <a:rPr lang="en-US" dirty="0" err="1"/>
              <a:t>Mota</a:t>
            </a:r>
            <a:r>
              <a:rPr lang="en-US" dirty="0"/>
              <a:t>, A., e </a:t>
            </a:r>
            <a:r>
              <a:rPr lang="en-US" dirty="0" err="1"/>
              <a:t>Custódio</a:t>
            </a:r>
            <a:r>
              <a:rPr lang="en-US" dirty="0"/>
              <a:t>, C. (2006), “</a:t>
            </a:r>
            <a:r>
              <a:rPr lang="en-US" dirty="0" err="1"/>
              <a:t>Finanças</a:t>
            </a:r>
            <a:r>
              <a:rPr lang="en-US" dirty="0"/>
              <a:t> das </a:t>
            </a:r>
            <a:r>
              <a:rPr lang="en-US" dirty="0" err="1"/>
              <a:t>Empresas</a:t>
            </a:r>
            <a:r>
              <a:rPr lang="en-US" dirty="0"/>
              <a:t>”, </a:t>
            </a:r>
            <a:r>
              <a:rPr lang="en-US" dirty="0" err="1"/>
              <a:t>Booknomics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Rede</a:t>
            </a:r>
            <a:r>
              <a:rPr lang="en-US" dirty="0"/>
              <a:t> ETC - </a:t>
            </a:r>
            <a:r>
              <a:rPr lang="en-US" dirty="0" err="1"/>
              <a:t>Universidade</a:t>
            </a:r>
            <a:r>
              <a:rPr lang="en-US" dirty="0"/>
              <a:t> de </a:t>
            </a:r>
            <a:r>
              <a:rPr lang="en-US" dirty="0" err="1"/>
              <a:t>Lisboa</a:t>
            </a:r>
            <a:r>
              <a:rPr lang="en-US" dirty="0"/>
              <a:t> (2014), "</a:t>
            </a:r>
            <a:r>
              <a:rPr lang="en-US" dirty="0" err="1"/>
              <a:t>Princípios</a:t>
            </a:r>
            <a:r>
              <a:rPr lang="en-US" dirty="0"/>
              <a:t> </a:t>
            </a:r>
            <a:r>
              <a:rPr lang="en-US" dirty="0" err="1"/>
              <a:t>Gerais</a:t>
            </a:r>
            <a:r>
              <a:rPr lang="en-US" dirty="0"/>
              <a:t> e </a:t>
            </a:r>
            <a:r>
              <a:rPr lang="en-US" dirty="0" err="1"/>
              <a:t>Carta</a:t>
            </a:r>
            <a:r>
              <a:rPr lang="en-US" dirty="0"/>
              <a:t> de Boas </a:t>
            </a:r>
            <a:r>
              <a:rPr lang="en-US" dirty="0" err="1"/>
              <a:t>Práticas</a:t>
            </a:r>
            <a:r>
              <a:rPr lang="en-US" dirty="0"/>
              <a:t>"</a:t>
            </a:r>
          </a:p>
          <a:p>
            <a:pPr lvl="0"/>
            <a:r>
              <a:rPr lang="en-US" dirty="0" err="1"/>
              <a:t>Regulamento</a:t>
            </a:r>
            <a:r>
              <a:rPr lang="en-US" dirty="0"/>
              <a:t> de </a:t>
            </a:r>
            <a:r>
              <a:rPr lang="en-US" dirty="0" err="1"/>
              <a:t>Propriedade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da </a:t>
            </a:r>
            <a:r>
              <a:rPr lang="en-US" dirty="0" err="1"/>
              <a:t>Universidade</a:t>
            </a:r>
            <a:r>
              <a:rPr lang="en-US" dirty="0"/>
              <a:t> de </a:t>
            </a:r>
            <a:r>
              <a:rPr lang="en-US" dirty="0" err="1"/>
              <a:t>Lisboa</a:t>
            </a:r>
            <a:endParaRPr lang="en-US" dirty="0"/>
          </a:p>
          <a:p>
            <a:pPr lvl="0"/>
            <a:r>
              <a:rPr lang="en-US" dirty="0"/>
              <a:t>Rocha, M. e </a:t>
            </a:r>
            <a:r>
              <a:rPr lang="en-US" dirty="0" err="1"/>
              <a:t>Carreiro</a:t>
            </a:r>
            <a:r>
              <a:rPr lang="en-US" dirty="0"/>
              <a:t>, H. (2005), "</a:t>
            </a:r>
            <a:r>
              <a:rPr lang="en-US" dirty="0" err="1"/>
              <a:t>Guia</a:t>
            </a:r>
            <a:r>
              <a:rPr lang="en-US" dirty="0"/>
              <a:t> da Lei do </a:t>
            </a:r>
            <a:r>
              <a:rPr lang="en-US" dirty="0" err="1"/>
              <a:t>Direito</a:t>
            </a:r>
            <a:r>
              <a:rPr lang="en-US" dirty="0"/>
              <a:t> de </a:t>
            </a:r>
            <a:r>
              <a:rPr lang="en-US" dirty="0" err="1"/>
              <a:t>Autor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Sociedade</a:t>
            </a:r>
            <a:r>
              <a:rPr lang="en-US" dirty="0"/>
              <a:t> da </a:t>
            </a:r>
            <a:r>
              <a:rPr lang="en-US" dirty="0" err="1"/>
              <a:t>Informação</a:t>
            </a:r>
            <a:r>
              <a:rPr lang="en-US" dirty="0"/>
              <a:t>", Centro </a:t>
            </a:r>
            <a:r>
              <a:rPr lang="en-US" dirty="0" err="1"/>
              <a:t>Atlântico</a:t>
            </a:r>
            <a:endParaRPr lang="en-US" dirty="0"/>
          </a:p>
          <a:p>
            <a:pPr lvl="0"/>
            <a:r>
              <a:rPr lang="en-US" dirty="0"/>
              <a:t>Smith, J. e R. Smith (2004, 2ª Ed.), “Entrepreneurial Finance”, Willey</a:t>
            </a:r>
          </a:p>
          <a:p>
            <a:pPr lvl="0"/>
            <a:r>
              <a:rPr lang="en-US" dirty="0"/>
              <a:t>Summers, J. E Smith, B. (2009), “Communication Skills Handbook”, John Willey &amp; Sons Ltd</a:t>
            </a:r>
          </a:p>
          <a:p>
            <a:pPr lvl="0"/>
            <a:r>
              <a:rPr lang="en-US" dirty="0"/>
              <a:t>Timmons, J., A. </a:t>
            </a:r>
            <a:r>
              <a:rPr lang="en-US" dirty="0" err="1"/>
              <a:t>Zacharakis</a:t>
            </a:r>
            <a:r>
              <a:rPr lang="en-US" dirty="0"/>
              <a:t> e S. </a:t>
            </a:r>
            <a:r>
              <a:rPr lang="en-US" dirty="0" err="1"/>
              <a:t>Spinelli</a:t>
            </a:r>
            <a:r>
              <a:rPr lang="en-US" dirty="0"/>
              <a:t> (2004), “Business Plans that Work”, McGraw-Hill</a:t>
            </a:r>
          </a:p>
          <a:p>
            <a:pPr lvl="0"/>
            <a:r>
              <a:rPr lang="en-US" dirty="0"/>
              <a:t>Tzu, S. (1997), “The Art Of War”</a:t>
            </a:r>
          </a:p>
          <a:p>
            <a:pPr lvl="0"/>
            <a:r>
              <a:rPr lang="en-US" dirty="0" err="1"/>
              <a:t>Vários</a:t>
            </a:r>
            <a:r>
              <a:rPr lang="en-US" dirty="0"/>
              <a:t> </a:t>
            </a:r>
            <a:r>
              <a:rPr lang="en-US" dirty="0" err="1"/>
              <a:t>Autores</a:t>
            </a:r>
            <a:r>
              <a:rPr lang="en-US" dirty="0"/>
              <a:t> (2013), “A Alma do </a:t>
            </a:r>
            <a:r>
              <a:rPr lang="en-US" dirty="0" err="1"/>
              <a:t>Negócio</a:t>
            </a:r>
            <a:r>
              <a:rPr lang="en-US" dirty="0"/>
              <a:t>: Um </a:t>
            </a:r>
            <a:r>
              <a:rPr lang="en-US" dirty="0" err="1"/>
              <a:t>guia</a:t>
            </a:r>
            <a:r>
              <a:rPr lang="en-US" dirty="0"/>
              <a:t> </a:t>
            </a:r>
            <a:r>
              <a:rPr lang="en-US" dirty="0" err="1"/>
              <a:t>práctico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empreendedores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Portugal”, </a:t>
            </a:r>
            <a:r>
              <a:rPr lang="en-US" dirty="0" err="1"/>
              <a:t>Sabedoria</a:t>
            </a:r>
            <a:r>
              <a:rPr lang="en-US" dirty="0"/>
              <a:t> </a:t>
            </a:r>
            <a:r>
              <a:rPr lang="en-US" dirty="0" err="1"/>
              <a:t>Alternativa</a:t>
            </a:r>
            <a:endParaRPr lang="en-US" dirty="0"/>
          </a:p>
          <a:p>
            <a:pPr lvl="0"/>
            <a:r>
              <a:rPr lang="en-US" dirty="0"/>
              <a:t>WSI (2013), “Digital Minds: 12 Things Every Business Needs to Know about Digital Marketing”, </a:t>
            </a:r>
            <a:r>
              <a:rPr lang="en-US" dirty="0" err="1"/>
              <a:t>Friesenpress</a:t>
            </a:r>
            <a:endParaRPr lang="en-US" dirty="0"/>
          </a:p>
          <a:p>
            <a:pPr lvl="0"/>
            <a:r>
              <a:rPr lang="en-US" dirty="0"/>
              <a:t>Young, S. (2012), “The Badass Book of Social Media and Business Communication”, Get in Front Communications, Inc.</a:t>
            </a:r>
          </a:p>
        </p:txBody>
      </p:sp>
    </p:spTree>
    <p:extLst>
      <p:ext uri="{BB962C8B-B14F-4D97-AF65-F5344CB8AC3E}">
        <p14:creationId xmlns:p14="http://schemas.microsoft.com/office/powerpoint/2010/main" val="173591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581"/>
            <a:ext cx="9324528" cy="54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400" u="sng" dirty="0">
                <a:hlinkClick r:id="rId2"/>
              </a:rPr>
              <a:t>http://www.businessmodelgeneration.com/canvas/bmc </a:t>
            </a:r>
            <a:r>
              <a:rPr lang="en-US" sz="2400" dirty="0"/>
              <a:t>Tools for Business Model Canvas</a:t>
            </a:r>
          </a:p>
          <a:p>
            <a:pPr marL="36576" lvl="0" indent="0">
              <a:buNone/>
            </a:pPr>
            <a:endParaRPr lang="en-US" sz="2400" dirty="0"/>
          </a:p>
          <a:p>
            <a:pPr lvl="0"/>
            <a:r>
              <a:rPr lang="en-US" sz="2400" u="sng" dirty="0">
                <a:hlinkClick r:id="rId2"/>
              </a:rPr>
              <a:t>https://www.entrepreneur.com/magazine </a:t>
            </a:r>
            <a:r>
              <a:rPr lang="en-US" sz="2400" dirty="0"/>
              <a:t>Entrepreneur Magazine </a:t>
            </a:r>
          </a:p>
          <a:p>
            <a:pPr marL="36576" lvl="0" indent="0">
              <a:buNone/>
            </a:pPr>
            <a:endParaRPr lang="en-US" sz="2400" dirty="0"/>
          </a:p>
          <a:p>
            <a:pPr lvl="0"/>
            <a:r>
              <a:rPr lang="en-US" sz="2400" u="sng" dirty="0">
                <a:hlinkClick r:id="rId2"/>
              </a:rPr>
              <a:t>http://www.forbes.com/entrepreneurs/#5ae45ac06ce7 </a:t>
            </a:r>
            <a:r>
              <a:rPr lang="en-US" sz="2400" dirty="0"/>
              <a:t>Forbes Magazine Entrepreneur Section </a:t>
            </a:r>
          </a:p>
          <a:p>
            <a:pPr marL="36576" lvl="0" indent="0">
              <a:buNone/>
            </a:pPr>
            <a:endParaRPr lang="en-US" sz="2400" dirty="0"/>
          </a:p>
          <a:p>
            <a:pPr lvl="0"/>
            <a:r>
              <a:rPr lang="en-US" sz="2400" u="sng" dirty="0">
                <a:hlinkClick r:id="rId2"/>
              </a:rPr>
              <a:t>http://www.eofire.com/podcast/ </a:t>
            </a:r>
            <a:r>
              <a:rPr lang="en-US" sz="2400" dirty="0"/>
              <a:t>ENTREPRENEUR ON FIRE PODCAST</a:t>
            </a:r>
          </a:p>
          <a:p>
            <a:pPr marL="36576" lvl="0" indent="0">
              <a:buNone/>
            </a:pPr>
            <a:endParaRPr lang="en-US" sz="2400" u="sng" dirty="0">
              <a:hlinkClick r:id="rId2"/>
            </a:endParaRPr>
          </a:p>
          <a:p>
            <a:pPr lvl="0"/>
            <a:r>
              <a:rPr lang="en-US" sz="2400" u="sng" dirty="0">
                <a:hlinkClick r:id="rId2"/>
              </a:rPr>
              <a:t>patentscope.wipo.int/search/en/search.jsf</a:t>
            </a:r>
            <a:r>
              <a:rPr lang="en-US" sz="2400" dirty="0"/>
              <a:t>  </a:t>
            </a:r>
            <a:r>
              <a:rPr lang="en-US" sz="2400" dirty="0" err="1"/>
              <a:t>Patente</a:t>
            </a:r>
            <a:r>
              <a:rPr lang="en-US" sz="2400" dirty="0"/>
              <a:t> Scope (base de dados do WIPO)</a:t>
            </a:r>
          </a:p>
          <a:p>
            <a:pPr marL="36576" lvl="0" indent="0">
              <a:buNone/>
            </a:pPr>
            <a:endParaRPr lang="en-US" sz="2400" dirty="0"/>
          </a:p>
          <a:p>
            <a:pPr lvl="0"/>
            <a:r>
              <a:rPr lang="en-US" sz="2400" u="sng" dirty="0">
                <a:hlinkClick r:id="rId3"/>
              </a:rPr>
              <a:t>worldwide.espacenet.com/?locale=en_</a:t>
            </a:r>
            <a:r>
              <a:rPr lang="en-US" sz="2400" dirty="0"/>
              <a:t>  EP </a:t>
            </a:r>
            <a:r>
              <a:rPr lang="en-US" sz="2400" dirty="0" err="1"/>
              <a:t>Espacenet</a:t>
            </a:r>
            <a:r>
              <a:rPr lang="en-US" sz="2400" dirty="0"/>
              <a:t> (base de dados do EPO)</a:t>
            </a:r>
          </a:p>
          <a:p>
            <a:pPr marL="36576" lvl="0" indent="0">
              <a:buNone/>
            </a:pPr>
            <a:endParaRPr lang="en-US" sz="2400" dirty="0"/>
          </a:p>
          <a:p>
            <a:pPr lvl="0"/>
            <a:r>
              <a:rPr lang="en-US" sz="2400" u="sng" dirty="0">
                <a:hlinkClick r:id="rId4"/>
              </a:rPr>
              <a:t>www.iapmei.pt</a:t>
            </a:r>
            <a:r>
              <a:rPr lang="en-US" sz="2400" dirty="0"/>
              <a:t> </a:t>
            </a:r>
            <a:r>
              <a:rPr lang="en-US" sz="2400" dirty="0" err="1"/>
              <a:t>Instituto</a:t>
            </a:r>
            <a:r>
              <a:rPr lang="en-US" sz="2400" dirty="0"/>
              <a:t> de </a:t>
            </a:r>
            <a:r>
              <a:rPr lang="en-US" sz="2400" dirty="0" err="1"/>
              <a:t>Apoio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Pequenas</a:t>
            </a:r>
            <a:r>
              <a:rPr lang="en-US" sz="2400" dirty="0"/>
              <a:t> e </a:t>
            </a:r>
            <a:r>
              <a:rPr lang="en-US" sz="2400" dirty="0" err="1"/>
              <a:t>Médias</a:t>
            </a:r>
            <a:r>
              <a:rPr lang="en-US" sz="2400" dirty="0"/>
              <a:t> </a:t>
            </a:r>
            <a:r>
              <a:rPr lang="en-US" sz="2400" dirty="0" err="1"/>
              <a:t>Empresas</a:t>
            </a:r>
            <a:r>
              <a:rPr lang="en-US" sz="2400" dirty="0"/>
              <a:t> e </a:t>
            </a:r>
            <a:r>
              <a:rPr lang="en-US" sz="2400" dirty="0" err="1"/>
              <a:t>Inovação</a:t>
            </a:r>
            <a:endParaRPr lang="en-US" sz="2400" dirty="0"/>
          </a:p>
          <a:p>
            <a:pPr marL="36576" lvl="0" indent="0">
              <a:buNone/>
            </a:pPr>
            <a:endParaRPr lang="en-US" sz="2400" dirty="0"/>
          </a:p>
          <a:p>
            <a:pPr lvl="0"/>
            <a:r>
              <a:rPr lang="en-US" sz="2400" u="sng" dirty="0">
                <a:hlinkClick r:id="rId5"/>
              </a:rPr>
              <a:t>www.inpi.pt</a:t>
            </a:r>
            <a:r>
              <a:rPr lang="en-US" sz="2400" dirty="0"/>
              <a:t> </a:t>
            </a:r>
            <a:r>
              <a:rPr lang="en-US" sz="2400" dirty="0" err="1"/>
              <a:t>Instituto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r>
              <a:rPr lang="en-US" sz="2400" dirty="0"/>
              <a:t> da </a:t>
            </a:r>
            <a:r>
              <a:rPr lang="en-US" sz="2400" dirty="0" err="1"/>
              <a:t>Propriedade</a:t>
            </a:r>
            <a:r>
              <a:rPr lang="en-US" sz="2400" dirty="0"/>
              <a:t> Industrial (INPI)</a:t>
            </a:r>
          </a:p>
          <a:p>
            <a:pPr lvl="0"/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417" y="26805"/>
            <a:ext cx="8283480" cy="1143000"/>
          </a:xfrm>
        </p:spPr>
        <p:txBody>
          <a:bodyPr>
            <a:normAutofit/>
          </a:bodyPr>
          <a:lstStyle/>
          <a:p>
            <a:r>
              <a:rPr lang="en-GB" b="1" dirty="0"/>
              <a:t>LINKS YOU SHOULD CHECK</a:t>
            </a:r>
          </a:p>
        </p:txBody>
      </p:sp>
    </p:spTree>
    <p:extLst>
      <p:ext uri="{BB962C8B-B14F-4D97-AF65-F5344CB8AC3E}">
        <p14:creationId xmlns:p14="http://schemas.microsoft.com/office/powerpoint/2010/main" val="42360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WILL WE EVALUATE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Well</a:t>
            </a:r>
            <a:r>
              <a:rPr lang="is-IS" dirty="0"/>
              <a:t>… This is still a class and this is still College so we need grades!</a:t>
            </a:r>
          </a:p>
          <a:p>
            <a:r>
              <a:rPr lang="is-IS" dirty="0"/>
              <a:t>Continuous (really!) evaluation = Compulsory presence </a:t>
            </a:r>
          </a:p>
          <a:p>
            <a:r>
              <a:rPr lang="is-IS" dirty="0"/>
              <a:t>Soft skills development – </a:t>
            </a:r>
            <a:r>
              <a:rPr lang="en-GB" dirty="0"/>
              <a:t>Communication, participation, argumentation &amp; evolution 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K2B Project – 3 PITCHs (team)</a:t>
            </a:r>
          </a:p>
          <a:p>
            <a:r>
              <a:rPr lang="en-GB" b="1" dirty="0">
                <a:solidFill>
                  <a:srgbClr val="FF0000"/>
                </a:solidFill>
              </a:rPr>
              <a:t>Individual PITCH (2 min/free subject)</a:t>
            </a:r>
          </a:p>
          <a:p>
            <a:r>
              <a:rPr lang="pt-PT" b="1" dirty="0" err="1">
                <a:solidFill>
                  <a:srgbClr val="FF0000"/>
                </a:solidFill>
              </a:rPr>
              <a:t>Business</a:t>
            </a:r>
            <a:r>
              <a:rPr lang="pt-PT" b="1" dirty="0">
                <a:solidFill>
                  <a:srgbClr val="FF0000"/>
                </a:solidFill>
              </a:rPr>
              <a:t> SWOT</a:t>
            </a:r>
          </a:p>
          <a:p>
            <a:r>
              <a:rPr lang="pt-PT" b="1" dirty="0">
                <a:solidFill>
                  <a:srgbClr val="FF0000"/>
                </a:solidFill>
              </a:rPr>
              <a:t>Case </a:t>
            </a:r>
            <a:r>
              <a:rPr lang="pt-PT" b="1" dirty="0" err="1">
                <a:solidFill>
                  <a:srgbClr val="FF0000"/>
                </a:solidFill>
              </a:rPr>
              <a:t>study</a:t>
            </a:r>
            <a:endParaRPr lang="pt-PT" b="1" dirty="0">
              <a:solidFill>
                <a:srgbClr val="FF0000"/>
              </a:solidFill>
            </a:endParaRPr>
          </a:p>
          <a:p>
            <a:r>
              <a:rPr lang="pt-PT" b="1" dirty="0" err="1">
                <a:solidFill>
                  <a:srgbClr val="FF0000"/>
                </a:solidFill>
              </a:rPr>
              <a:t>Personal</a:t>
            </a:r>
            <a:r>
              <a:rPr lang="pt-PT" b="1" dirty="0">
                <a:solidFill>
                  <a:srgbClr val="FF0000"/>
                </a:solidFill>
              </a:rPr>
              <a:t> SWOT</a:t>
            </a:r>
          </a:p>
          <a:p>
            <a:r>
              <a:rPr lang="pt-PT" b="1" dirty="0">
                <a:solidFill>
                  <a:srgbClr val="FF0000"/>
                </a:solidFill>
              </a:rPr>
              <a:t>K2B </a:t>
            </a:r>
            <a:r>
              <a:rPr lang="pt-PT" b="1" dirty="0" err="1">
                <a:solidFill>
                  <a:srgbClr val="FF0000"/>
                </a:solidFill>
              </a:rPr>
              <a:t>materials</a:t>
            </a:r>
            <a:r>
              <a:rPr lang="pt-PT" b="1" dirty="0">
                <a:solidFill>
                  <a:srgbClr val="FF0000"/>
                </a:solidFill>
              </a:rPr>
              <a:t> to </a:t>
            </a:r>
            <a:r>
              <a:rPr lang="pt-PT" b="1" dirty="0" err="1">
                <a:solidFill>
                  <a:srgbClr val="FF0000"/>
                </a:solidFill>
              </a:rPr>
              <a:t>deliver</a:t>
            </a:r>
            <a:endParaRPr lang="is-I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2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K2B PROJECTS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Groups of 4-5 students (different backgrounds advised)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Project focused on your own ideas! (yes, start thinking!)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Goal is to validate idea w/ market directly!</a:t>
            </a:r>
          </a:p>
          <a:p>
            <a:pPr marL="36576" indent="0">
              <a:buNone/>
            </a:pPr>
            <a:endParaRPr lang="en-GB" dirty="0"/>
          </a:p>
          <a:p>
            <a:r>
              <a:rPr lang="en-GB" dirty="0"/>
              <a:t>We will use Business Model Canvas Method &amp; Pivoting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Final proposal will be a valid &amp; structured idea with a clear go to market strategy!</a:t>
            </a:r>
          </a:p>
        </p:txBody>
      </p:sp>
    </p:spTree>
    <p:extLst>
      <p:ext uri="{BB962C8B-B14F-4D97-AF65-F5344CB8AC3E}">
        <p14:creationId xmlns:p14="http://schemas.microsoft.com/office/powerpoint/2010/main" val="196428791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Interior-plano">
  <a:themeElements>
    <a:clrScheme name="">
      <a:dk1>
        <a:srgbClr val="000000"/>
      </a:dk1>
      <a:lt1>
        <a:srgbClr val="FFFFFF"/>
      </a:lt1>
      <a:dk2>
        <a:srgbClr val="000000"/>
      </a:dk2>
      <a:lt2>
        <a:srgbClr val="2F983B"/>
      </a:lt2>
      <a:accent1>
        <a:srgbClr val="2F983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CAA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-plan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Interior-pla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439</TotalTime>
  <Words>1803</Words>
  <Application>Microsoft Macintosh PowerPoint</Application>
  <PresentationFormat>Apresentação no Ecrã (4:3)</PresentationFormat>
  <Paragraphs>204</Paragraphs>
  <Slides>28</Slides>
  <Notes>2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Calisto MT</vt:lpstr>
      <vt:lpstr>Franklin Gothic Book</vt:lpstr>
      <vt:lpstr>Gill Sans</vt:lpstr>
      <vt:lpstr>Verdana</vt:lpstr>
      <vt:lpstr>Wingdings 2</vt:lpstr>
      <vt:lpstr>Technic</vt:lpstr>
      <vt:lpstr>Custom Design</vt:lpstr>
      <vt:lpstr>1_Technic</vt:lpstr>
      <vt:lpstr>Office Theme</vt:lpstr>
      <vt:lpstr>3_Interior-plano</vt:lpstr>
      <vt:lpstr>Apresentação do PowerPoint</vt:lpstr>
      <vt:lpstr>Programa (1)</vt:lpstr>
      <vt:lpstr>Programa (2)</vt:lpstr>
      <vt:lpstr>Programa (3)</vt:lpstr>
      <vt:lpstr>HOW WILL WE TEACH YOU?</vt:lpstr>
      <vt:lpstr>BOOKS YOU SHOULD CHECK</vt:lpstr>
      <vt:lpstr>LINKS YOU SHOULD CHECK</vt:lpstr>
      <vt:lpstr>HOW WILL WE EVALUATE YOU?</vt:lpstr>
      <vt:lpstr>K2B PROJECTS</vt:lpstr>
      <vt:lpstr>K2B projects</vt:lpstr>
      <vt:lpstr>K2B Projects</vt:lpstr>
      <vt:lpstr>K2B Projects</vt:lpstr>
      <vt:lpstr>K2B Project</vt:lpstr>
      <vt:lpstr>Apresentação do PowerPoint</vt:lpstr>
      <vt:lpstr>Apresentação do PowerPoint</vt:lpstr>
      <vt:lpstr>Apresentação do PowerPoint</vt:lpstr>
      <vt:lpstr>Apresentação do PowerPoint</vt:lpstr>
      <vt:lpstr>SO, WHAT ARE YOU THINKING TO DO NEXT? </vt:lpstr>
      <vt:lpstr>HOW GOOD ARE YOU?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MY CHALLENGE TO YOU!</vt:lpstr>
    </vt:vector>
  </TitlesOfParts>
  <Company>BIOALVO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Helena  Vieira</dc:creator>
  <cp:lastModifiedBy>Utilizador do Microsoft Office</cp:lastModifiedBy>
  <cp:revision>39</cp:revision>
  <dcterms:created xsi:type="dcterms:W3CDTF">2011-02-07T15:57:08Z</dcterms:created>
  <dcterms:modified xsi:type="dcterms:W3CDTF">2019-02-18T14:32:31Z</dcterms:modified>
</cp:coreProperties>
</file>